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01" r:id="rId2"/>
    <p:sldMasterId id="2147483725" r:id="rId3"/>
    <p:sldMasterId id="2147483738" r:id="rId4"/>
  </p:sldMasterIdLst>
  <p:notesMasterIdLst>
    <p:notesMasterId r:id="rId36"/>
  </p:notesMasterIdLst>
  <p:sldIdLst>
    <p:sldId id="330" r:id="rId5"/>
    <p:sldId id="267" r:id="rId6"/>
    <p:sldId id="268" r:id="rId7"/>
    <p:sldId id="314" r:id="rId8"/>
    <p:sldId id="420" r:id="rId9"/>
    <p:sldId id="415" r:id="rId10"/>
    <p:sldId id="368" r:id="rId11"/>
    <p:sldId id="417" r:id="rId12"/>
    <p:sldId id="318" r:id="rId13"/>
    <p:sldId id="327" r:id="rId14"/>
    <p:sldId id="414" r:id="rId15"/>
    <p:sldId id="382" r:id="rId16"/>
    <p:sldId id="418" r:id="rId17"/>
    <p:sldId id="388" r:id="rId18"/>
    <p:sldId id="389" r:id="rId19"/>
    <p:sldId id="426" r:id="rId20"/>
    <p:sldId id="372" r:id="rId21"/>
    <p:sldId id="403" r:id="rId22"/>
    <p:sldId id="425" r:id="rId23"/>
    <p:sldId id="369" r:id="rId24"/>
    <p:sldId id="429" r:id="rId25"/>
    <p:sldId id="400" r:id="rId26"/>
    <p:sldId id="344" r:id="rId27"/>
    <p:sldId id="405" r:id="rId28"/>
    <p:sldId id="406" r:id="rId29"/>
    <p:sldId id="428" r:id="rId30"/>
    <p:sldId id="421" r:id="rId31"/>
    <p:sldId id="422" r:id="rId32"/>
    <p:sldId id="423" r:id="rId33"/>
    <p:sldId id="424" r:id="rId34"/>
    <p:sldId id="355" r:id="rId35"/>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AE6EF9-7805-43A5-B0CB-38ED27C40469}">
          <p14:sldIdLst>
            <p14:sldId id="330"/>
            <p14:sldId id="267"/>
          </p14:sldIdLst>
        </p14:section>
        <p14:section name="Executive Summary" id="{3F1CE88F-3E21-4973-BA7A-CFCA309C07E0}">
          <p14:sldIdLst>
            <p14:sldId id="268"/>
            <p14:sldId id="314"/>
          </p14:sldIdLst>
        </p14:section>
        <p14:section name="Research Objectives" id="{B15395E1-C3C1-45F5-9D23-F26F121EE83F}">
          <p14:sldIdLst>
            <p14:sldId id="420"/>
            <p14:sldId id="415"/>
            <p14:sldId id="368"/>
          </p14:sldIdLst>
        </p14:section>
        <p14:section name="Methodology" id="{DFDCD7C7-1065-4219-A6CE-53EABD80BF80}">
          <p14:sldIdLst>
            <p14:sldId id="417"/>
            <p14:sldId id="318"/>
            <p14:sldId id="327"/>
            <p14:sldId id="414"/>
            <p14:sldId id="382"/>
            <p14:sldId id="418"/>
            <p14:sldId id="388"/>
            <p14:sldId id="389"/>
          </p14:sldIdLst>
        </p14:section>
        <p14:section name="Reporting" id="{16A31347-2408-49DF-AA5A-9F1ECFAD40CB}">
          <p14:sldIdLst>
            <p14:sldId id="426"/>
            <p14:sldId id="372"/>
            <p14:sldId id="403"/>
            <p14:sldId id="425"/>
            <p14:sldId id="369"/>
            <p14:sldId id="429"/>
            <p14:sldId id="400"/>
            <p14:sldId id="344"/>
            <p14:sldId id="405"/>
            <p14:sldId id="406"/>
          </p14:sldIdLst>
        </p14:section>
        <p14:section name="Challenges" id="{76B3C74C-32F0-4C85-ABFB-249AC791B227}">
          <p14:sldIdLst>
            <p14:sldId id="428"/>
            <p14:sldId id="421"/>
            <p14:sldId id="422"/>
            <p14:sldId id="423"/>
          </p14:sldIdLst>
        </p14:section>
        <p14:section name="References" id="{AB8C947E-19BE-452E-B16A-6D7AE6DA66E9}">
          <p14:sldIdLst>
            <p14:sldId id="424"/>
            <p14:sldId id="355"/>
          </p14:sldIdLst>
        </p14:section>
      </p14:sectionLst>
    </p:ex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9BA3"/>
    <a:srgbClr val="4C8A96"/>
    <a:srgbClr val="6A8FA6"/>
    <a:srgbClr val="8CA8BA"/>
    <a:srgbClr val="6B7D7F"/>
    <a:srgbClr val="C0EBFB"/>
    <a:srgbClr val="FFFFFF"/>
    <a:srgbClr val="AFBABB"/>
    <a:srgbClr val="39464B"/>
    <a:srgbClr val="5468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51860-6175-4248-8291-01771C289028}" v="48" dt="2019-06-06T04:48:57.5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4710" autoAdjust="0"/>
  </p:normalViewPr>
  <p:slideViewPr>
    <p:cSldViewPr snapToGrid="0" showGuides="1">
      <p:cViewPr varScale="1">
        <p:scale>
          <a:sx n="42" d="100"/>
          <a:sy n="42" d="100"/>
        </p:scale>
        <p:origin x="856" y="64"/>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2019/6/6</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E44EA-33D9-406B-AA52-45755D8D5CBE}" type="slidenum">
              <a:rPr kumimoji="1" lang="ja-JP" altLang="en-US" smtClean="0"/>
              <a:t>5</a:t>
            </a:fld>
            <a:endParaRPr kumimoji="1" lang="ja-JP" altLang="en-US"/>
          </a:p>
        </p:txBody>
      </p:sp>
    </p:spTree>
    <p:extLst>
      <p:ext uri="{BB962C8B-B14F-4D97-AF65-F5344CB8AC3E}">
        <p14:creationId xmlns:p14="http://schemas.microsoft.com/office/powerpoint/2010/main" val="228199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E44EA-33D9-406B-AA52-45755D8D5CBE}" type="slidenum">
              <a:rPr kumimoji="1" lang="ja-JP" altLang="en-US" smtClean="0"/>
              <a:t>16</a:t>
            </a:fld>
            <a:endParaRPr kumimoji="1" lang="ja-JP" altLang="en-US"/>
          </a:p>
        </p:txBody>
      </p:sp>
    </p:spTree>
    <p:extLst>
      <p:ext uri="{BB962C8B-B14F-4D97-AF65-F5344CB8AC3E}">
        <p14:creationId xmlns:p14="http://schemas.microsoft.com/office/powerpoint/2010/main" val="238922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CE44EA-33D9-406B-AA52-45755D8D5CBE}" type="slidenum">
              <a:rPr kumimoji="1" lang="ja-JP" altLang="en-US" smtClean="0"/>
              <a:t>24</a:t>
            </a:fld>
            <a:endParaRPr kumimoji="1" lang="ja-JP" altLang="en-US"/>
          </a:p>
        </p:txBody>
      </p:sp>
    </p:spTree>
    <p:extLst>
      <p:ext uri="{BB962C8B-B14F-4D97-AF65-F5344CB8AC3E}">
        <p14:creationId xmlns:p14="http://schemas.microsoft.com/office/powerpoint/2010/main" val="287814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CE44EA-33D9-406B-AA52-45755D8D5CBE}" type="slidenum">
              <a:rPr kumimoji="1" lang="ja-JP" altLang="en-US" smtClean="0"/>
              <a:t>25</a:t>
            </a:fld>
            <a:endParaRPr kumimoji="1" lang="ja-JP" altLang="en-US"/>
          </a:p>
        </p:txBody>
      </p:sp>
    </p:spTree>
    <p:extLst>
      <p:ext uri="{BB962C8B-B14F-4D97-AF65-F5344CB8AC3E}">
        <p14:creationId xmlns:p14="http://schemas.microsoft.com/office/powerpoint/2010/main" val="3213116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E44EA-33D9-406B-AA52-45755D8D5CBE}" type="slidenum">
              <a:rPr kumimoji="1" lang="ja-JP" altLang="en-US" smtClean="0"/>
              <a:t>26</a:t>
            </a:fld>
            <a:endParaRPr kumimoji="1" lang="ja-JP" altLang="en-US"/>
          </a:p>
        </p:txBody>
      </p:sp>
    </p:spTree>
    <p:extLst>
      <p:ext uri="{BB962C8B-B14F-4D97-AF65-F5344CB8AC3E}">
        <p14:creationId xmlns:p14="http://schemas.microsoft.com/office/powerpoint/2010/main" val="228199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48027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9415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31127" cy="4128938"/>
            <a:chOff x="3326919" y="1476686"/>
            <a:chExt cx="5193255"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364293" cy="4128938"/>
            <a:chOff x="3326919" y="1476686"/>
            <a:chExt cx="5486368"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433168" cy="139286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364292" cy="4128938"/>
            <a:chOff x="3326919" y="1476686"/>
            <a:chExt cx="5486367"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433168" cy="139286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67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40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p15:clr>
            <a:srgbClr val="FBAE40"/>
          </p15:clr>
        </p15:guide>
        <p15:guide id="2" pos="57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4489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54895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2461602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2"/>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3.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 id="2147483816" r:id="rId15"/>
    <p:sldLayoutId id="2147483817" r:id="rId16"/>
    <p:sldLayoutId id="2147483833" r:id="rId17"/>
    <p:sldLayoutId id="2147483834"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 id="2147483832" r:id="rId16"/>
    <p:sldLayoutId id="2147483835" r:id="rId17"/>
    <p:sldLayoutId id="2147483836" r:id="rId18"/>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8.wdp"/><Relationship Id="rId18" Type="http://schemas.microsoft.com/office/2007/relationships/hdphoto" Target="../media/hdphoto10.wdp"/><Relationship Id="rId3" Type="http://schemas.microsoft.com/office/2007/relationships/hdphoto" Target="../media/hdphoto3.wdp"/><Relationship Id="rId21" Type="http://schemas.openxmlformats.org/officeDocument/2006/relationships/image" Target="../media/image24.png"/><Relationship Id="rId7" Type="http://schemas.microsoft.com/office/2007/relationships/hdphoto" Target="../media/hdphoto5.wdp"/><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image" Target="../media/image14.png"/><Relationship Id="rId16" Type="http://schemas.microsoft.com/office/2007/relationships/hdphoto" Target="../media/hdphoto9.wdp"/><Relationship Id="rId20" Type="http://schemas.microsoft.com/office/2007/relationships/hdphoto" Target="../media/hdphoto11.wdp"/><Relationship Id="rId1" Type="http://schemas.openxmlformats.org/officeDocument/2006/relationships/slideLayout" Target="../slideLayouts/slideLayout17.xml"/><Relationship Id="rId6" Type="http://schemas.openxmlformats.org/officeDocument/2006/relationships/image" Target="../media/image16.png"/><Relationship Id="rId11" Type="http://schemas.microsoft.com/office/2007/relationships/hdphoto" Target="../media/hdphoto7.wdp"/><Relationship Id="rId5" Type="http://schemas.microsoft.com/office/2007/relationships/hdphoto" Target="../media/hdphoto4.wdp"/><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23.png"/><Relationship Id="rId4" Type="http://schemas.openxmlformats.org/officeDocument/2006/relationships/image" Target="../media/image15.png"/><Relationship Id="rId9" Type="http://schemas.microsoft.com/office/2007/relationships/hdphoto" Target="../media/hdphoto6.wdp"/><Relationship Id="rId14" Type="http://schemas.openxmlformats.org/officeDocument/2006/relationships/image" Target="../media/image20.jpg"/></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11.wdp"/><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5.PNG"/><Relationship Id="rId5" Type="http://schemas.microsoft.com/office/2007/relationships/hdphoto" Target="../media/hdphoto6.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9.png"/><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jpg"/><Relationship Id="rId7" Type="http://schemas.microsoft.com/office/2007/relationships/hdphoto" Target="../media/hdphoto14.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3.png"/><Relationship Id="rId5" Type="http://schemas.microsoft.com/office/2007/relationships/hdphoto" Target="../media/hdphoto13.wdp"/><Relationship Id="rId4" Type="http://schemas.openxmlformats.org/officeDocument/2006/relationships/image" Target="../media/image42.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jpg"/><Relationship Id="rId7" Type="http://schemas.microsoft.com/office/2007/relationships/hdphoto" Target="../media/hdphoto15.wdp"/><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6.png"/><Relationship Id="rId11" Type="http://schemas.microsoft.com/office/2007/relationships/hdphoto" Target="../media/hdphoto17.wdp"/><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microsoft.com/office/2007/relationships/hdphoto" Target="../media/hdphoto16.wdp"/></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hyperlink" Target="https://www.census.gov/data/developers/data-sets/acs-5year.html" TargetMode="External"/><Relationship Id="rId2" Type="http://schemas.openxmlformats.org/officeDocument/2006/relationships/hyperlink" Target="https://www.zillow.com/research/data/" TargetMode="External"/><Relationship Id="rId1" Type="http://schemas.openxmlformats.org/officeDocument/2006/relationships/slideLayout" Target="../slideLayouts/slideLayout33.xml"/><Relationship Id="rId5" Type="http://schemas.openxmlformats.org/officeDocument/2006/relationships/hyperlink" Target="https://indicators.kauffman.org/" TargetMode="External"/><Relationship Id="rId4" Type="http://schemas.openxmlformats.org/officeDocument/2006/relationships/hyperlink" Target="https://catalog.data.gov/dataset?tags=fip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版面配置區 7">
            <a:extLst>
              <a:ext uri="{FF2B5EF4-FFF2-40B4-BE49-F238E27FC236}">
                <a16:creationId xmlns:a16="http://schemas.microsoft.com/office/drawing/2014/main" id="{B183D96C-3A26-470C-9B8D-BA47BFCA5172}"/>
              </a:ext>
            </a:extLst>
          </p:cNvPr>
          <p:cNvPicPr>
            <a:picLocks noGrp="1" noChangeAspect="1"/>
          </p:cNvPicPr>
          <p:nvPr>
            <p:ph type="pic" sz="quarter" idx="10"/>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artisticPaintBrush/>
                    </a14:imgEffect>
                    <a14:imgEffect>
                      <a14:brightnessContrast contrast="-40000"/>
                    </a14:imgEffect>
                  </a14:imgLayer>
                </a14:imgProps>
              </a:ext>
              <a:ext uri="{28A0092B-C50C-407E-A947-70E740481C1C}">
                <a14:useLocalDpi xmlns:a14="http://schemas.microsoft.com/office/drawing/2010/main" val="0"/>
              </a:ext>
            </a:extLst>
          </a:blip>
          <a:srcRect t="7832" b="7832"/>
          <a:stretch>
            <a:fillRect/>
          </a:stretch>
        </p:blipFill>
        <p:spPr>
          <a:xfrm>
            <a:off x="0" y="0"/>
            <a:ext cx="18288000" cy="10285413"/>
          </a:xfrm>
        </p:spPr>
      </p:pic>
      <p:sp>
        <p:nvSpPr>
          <p:cNvPr id="11" name="テキスト プレースホルダー 10"/>
          <p:cNvSpPr>
            <a:spLocks noGrp="1"/>
          </p:cNvSpPr>
          <p:nvPr>
            <p:ph type="body" sz="quarter" idx="11"/>
          </p:nvPr>
        </p:nvSpPr>
        <p:spPr>
          <a:xfrm>
            <a:off x="782182" y="0"/>
            <a:ext cx="7781759" cy="10285413"/>
          </a:xfrm>
          <a:solidFill>
            <a:schemeClr val="accent6">
              <a:lumMod val="75000"/>
              <a:alpha val="70000"/>
            </a:schemeClr>
          </a:solidFill>
        </p:spPr>
        <p:txBody>
          <a:bodyPr/>
          <a:lstStyle/>
          <a:p>
            <a:endParaRPr kumimoji="1" lang="ja-JP" altLang="en-US" dirty="0"/>
          </a:p>
        </p:txBody>
      </p:sp>
      <p:sp>
        <p:nvSpPr>
          <p:cNvPr id="13" name="テキスト プレースホルダー 12"/>
          <p:cNvSpPr>
            <a:spLocks noGrp="1"/>
          </p:cNvSpPr>
          <p:nvPr>
            <p:ph type="body" sz="quarter" idx="13"/>
          </p:nvPr>
        </p:nvSpPr>
        <p:spPr>
          <a:xfrm>
            <a:off x="-313379" y="1377821"/>
            <a:ext cx="8230771" cy="4038110"/>
          </a:xfrm>
        </p:spPr>
        <p:txBody>
          <a:bodyPr/>
          <a:lstStyle/>
          <a:p>
            <a:pPr algn="r"/>
            <a:r>
              <a:rPr lang="en-US" altLang="zh-TW" sz="6600" dirty="0"/>
              <a:t>Real Estate Pricing </a:t>
            </a:r>
          </a:p>
          <a:p>
            <a:pPr algn="r"/>
            <a:r>
              <a:rPr lang="en-US" altLang="zh-TW" sz="6600" dirty="0"/>
              <a:t>&amp;</a:t>
            </a:r>
            <a:r>
              <a:rPr lang="zh-TW" altLang="en-US" sz="6600" dirty="0"/>
              <a:t> </a:t>
            </a:r>
            <a:r>
              <a:rPr lang="en-US" altLang="zh-TW" sz="6600" dirty="0"/>
              <a:t>Demographic </a:t>
            </a:r>
          </a:p>
          <a:p>
            <a:pPr algn="r"/>
            <a:r>
              <a:rPr lang="en-US" altLang="zh-TW" sz="6600" dirty="0"/>
              <a:t>Shifts</a:t>
            </a:r>
            <a:endParaRPr kumimoji="1" lang="en-US" altLang="ja-JP" sz="6600" dirty="0">
              <a:effectLst>
                <a:outerShdw blurRad="38100" dist="38100" dir="2700000" algn="tl">
                  <a:srgbClr val="000000">
                    <a:alpha val="43137"/>
                  </a:srgbClr>
                </a:outerShdw>
              </a:effectLst>
            </a:endParaRPr>
          </a:p>
        </p:txBody>
      </p:sp>
      <p:sp>
        <p:nvSpPr>
          <p:cNvPr id="14" name="テキスト プレースホルダー 13"/>
          <p:cNvSpPr>
            <a:spLocks noGrp="1"/>
          </p:cNvSpPr>
          <p:nvPr>
            <p:ph type="body" sz="quarter" idx="24"/>
          </p:nvPr>
        </p:nvSpPr>
        <p:spPr>
          <a:xfrm>
            <a:off x="9855281" y="9633780"/>
            <a:ext cx="648000" cy="648000"/>
          </a:xfrm>
          <a:solidFill>
            <a:schemeClr val="accent6">
              <a:lumMod val="75000"/>
              <a:alpha val="70000"/>
            </a:schemeClr>
          </a:solidFill>
        </p:spPr>
        <p:txBody>
          <a:bodyPr/>
          <a:lstStyle/>
          <a:p>
            <a:endParaRPr kumimoji="1" lang="ja-JP" altLang="en-US" dirty="0"/>
          </a:p>
        </p:txBody>
      </p:sp>
      <p:sp>
        <p:nvSpPr>
          <p:cNvPr id="15" name="テキスト プレースホルダー 14"/>
          <p:cNvSpPr>
            <a:spLocks noGrp="1"/>
          </p:cNvSpPr>
          <p:nvPr>
            <p:ph type="body" sz="quarter" idx="25"/>
          </p:nvPr>
        </p:nvSpPr>
        <p:spPr>
          <a:xfrm>
            <a:off x="9211091" y="8978337"/>
            <a:ext cx="648000" cy="648000"/>
          </a:xfrm>
          <a:solidFill>
            <a:schemeClr val="accent6">
              <a:lumMod val="75000"/>
              <a:alpha val="70000"/>
            </a:schemeClr>
          </a:solidFill>
        </p:spPr>
        <p:txBody>
          <a:bodyPr/>
          <a:lstStyle/>
          <a:p>
            <a:endParaRPr kumimoji="1" lang="ja-JP" altLang="en-US" dirty="0"/>
          </a:p>
        </p:txBody>
      </p:sp>
      <p:sp>
        <p:nvSpPr>
          <p:cNvPr id="16" name="テキスト プレースホルダー 15"/>
          <p:cNvSpPr>
            <a:spLocks noGrp="1"/>
          </p:cNvSpPr>
          <p:nvPr>
            <p:ph type="body" sz="quarter" idx="26"/>
          </p:nvPr>
        </p:nvSpPr>
        <p:spPr>
          <a:xfrm>
            <a:off x="8560468" y="8321777"/>
            <a:ext cx="648000" cy="648000"/>
          </a:xfrm>
          <a:solidFill>
            <a:schemeClr val="accent6">
              <a:lumMod val="75000"/>
              <a:alpha val="70000"/>
            </a:schemeClr>
          </a:solidFill>
        </p:spPr>
        <p:txBody>
          <a:bodyPr/>
          <a:lstStyle/>
          <a:p>
            <a:endParaRPr kumimoji="1" lang="ja-JP" altLang="en-US" dirty="0"/>
          </a:p>
        </p:txBody>
      </p:sp>
      <p:sp>
        <p:nvSpPr>
          <p:cNvPr id="17" name="テキスト プレースホルダー 16"/>
          <p:cNvSpPr>
            <a:spLocks noGrp="1"/>
          </p:cNvSpPr>
          <p:nvPr>
            <p:ph type="body" sz="quarter" idx="27"/>
          </p:nvPr>
        </p:nvSpPr>
        <p:spPr>
          <a:xfrm>
            <a:off x="8559017" y="9640540"/>
            <a:ext cx="648000" cy="648000"/>
          </a:xfrm>
          <a:solidFill>
            <a:schemeClr val="accent6">
              <a:lumMod val="75000"/>
              <a:alpha val="70000"/>
            </a:schemeClr>
          </a:solidFill>
        </p:spPr>
        <p:txBody>
          <a:bodyPr/>
          <a:lstStyle/>
          <a:p>
            <a:endParaRPr kumimoji="1" lang="ja-JP" altLang="en-US" dirty="0"/>
          </a:p>
        </p:txBody>
      </p:sp>
      <p:cxnSp>
        <p:nvCxnSpPr>
          <p:cNvPr id="5" name="直線接點 4">
            <a:extLst>
              <a:ext uri="{FF2B5EF4-FFF2-40B4-BE49-F238E27FC236}">
                <a16:creationId xmlns:a16="http://schemas.microsoft.com/office/drawing/2014/main" id="{A79E429D-A6F8-4579-97FE-A3A41431FB6F}"/>
              </a:ext>
            </a:extLst>
          </p:cNvPr>
          <p:cNvCxnSpPr>
            <a:cxnSpLocks/>
          </p:cNvCxnSpPr>
          <p:nvPr/>
        </p:nvCxnSpPr>
        <p:spPr>
          <a:xfrm>
            <a:off x="3392284" y="4941750"/>
            <a:ext cx="45251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4831C38A-A772-4AD6-84C0-C4F0EDFA4B9C}"/>
              </a:ext>
            </a:extLst>
          </p:cNvPr>
          <p:cNvGrpSpPr/>
          <p:nvPr/>
        </p:nvGrpSpPr>
        <p:grpSpPr>
          <a:xfrm>
            <a:off x="3512320" y="4774107"/>
            <a:ext cx="4316942" cy="1312945"/>
            <a:chOff x="3512320" y="4515027"/>
            <a:chExt cx="4316942" cy="1312945"/>
          </a:xfrm>
        </p:grpSpPr>
        <p:sp>
          <p:nvSpPr>
            <p:cNvPr id="21" name="テキスト プレースホルダー 17">
              <a:extLst>
                <a:ext uri="{FF2B5EF4-FFF2-40B4-BE49-F238E27FC236}">
                  <a16:creationId xmlns:a16="http://schemas.microsoft.com/office/drawing/2014/main" id="{801CDD83-9AFA-40A5-8E8F-4D742B5D3DDC}"/>
                </a:ext>
              </a:extLst>
            </p:cNvPr>
            <p:cNvSpPr txBox="1">
              <a:spLocks/>
            </p:cNvSpPr>
            <p:nvPr/>
          </p:nvSpPr>
          <p:spPr>
            <a:xfrm>
              <a:off x="3512320" y="4515027"/>
              <a:ext cx="4316942" cy="1246198"/>
            </a:xfrm>
            <a:prstGeom prst="rect">
              <a:avLst/>
            </a:prstGeom>
            <a:solidFill>
              <a:srgbClr val="404A56"/>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dirty="0">
                <a:solidFill>
                  <a:schemeClr val="accent6"/>
                </a:solidFill>
              </a:endParaRPr>
            </a:p>
          </p:txBody>
        </p:sp>
        <p:sp>
          <p:nvSpPr>
            <p:cNvPr id="22" name="テキスト プレースホルダー 17">
              <a:extLst>
                <a:ext uri="{FF2B5EF4-FFF2-40B4-BE49-F238E27FC236}">
                  <a16:creationId xmlns:a16="http://schemas.microsoft.com/office/drawing/2014/main" id="{09C819C9-C433-440B-8D26-0C15C1BA119D}"/>
                </a:ext>
              </a:extLst>
            </p:cNvPr>
            <p:cNvSpPr txBox="1">
              <a:spLocks/>
            </p:cNvSpPr>
            <p:nvPr/>
          </p:nvSpPr>
          <p:spPr>
            <a:xfrm>
              <a:off x="4015704" y="4801657"/>
              <a:ext cx="3686907" cy="1026315"/>
            </a:xfrm>
            <a:prstGeom prst="rect">
              <a:avLst/>
            </a:prstGeom>
            <a:no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n-US" altLang="zh-TW" dirty="0">
                  <a:solidFill>
                    <a:schemeClr val="accent6"/>
                  </a:solidFill>
                </a:rPr>
                <a:t> Database Design and</a:t>
              </a:r>
              <a:br>
                <a:rPr lang="en-US" altLang="zh-TW" dirty="0">
                  <a:solidFill>
                    <a:schemeClr val="accent6"/>
                  </a:solidFill>
                </a:rPr>
              </a:br>
              <a:r>
                <a:rPr lang="en-US" altLang="zh-TW" dirty="0">
                  <a:solidFill>
                    <a:schemeClr val="accent6"/>
                  </a:solidFill>
                </a:rPr>
                <a:t>Implementation</a:t>
              </a:r>
            </a:p>
            <a:p>
              <a:pPr algn="r"/>
              <a:r>
                <a:rPr lang="en-US" altLang="zh-TW" sz="2000" dirty="0">
                  <a:solidFill>
                    <a:schemeClr val="accent6"/>
                  </a:solidFill>
                </a:rPr>
                <a:t>JUNE 2019</a:t>
              </a:r>
            </a:p>
            <a:p>
              <a:pPr algn="r"/>
              <a:endParaRPr lang="en-US" altLang="zh-TW" dirty="0">
                <a:solidFill>
                  <a:schemeClr val="accent6"/>
                </a:solidFill>
              </a:endParaRPr>
            </a:p>
          </p:txBody>
        </p:sp>
        <p:sp>
          <p:nvSpPr>
            <p:cNvPr id="23" name="テキスト プレースホルダー 17">
              <a:extLst>
                <a:ext uri="{FF2B5EF4-FFF2-40B4-BE49-F238E27FC236}">
                  <a16:creationId xmlns:a16="http://schemas.microsoft.com/office/drawing/2014/main" id="{B9E82FAA-D0A4-458E-A4CF-C492D09A383C}"/>
                </a:ext>
              </a:extLst>
            </p:cNvPr>
            <p:cNvSpPr txBox="1">
              <a:spLocks/>
            </p:cNvSpPr>
            <p:nvPr/>
          </p:nvSpPr>
          <p:spPr>
            <a:xfrm>
              <a:off x="3802006" y="4827592"/>
              <a:ext cx="593651" cy="614877"/>
            </a:xfrm>
            <a:prstGeom prst="rect">
              <a:avLst/>
            </a:prstGeom>
            <a:solidFill>
              <a:schemeClr val="accent2">
                <a:lumMod val="75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dirty="0">
                <a:solidFill>
                  <a:schemeClr val="tx1"/>
                </a:solidFill>
              </a:endParaRPr>
            </a:p>
          </p:txBody>
        </p:sp>
        <p:sp>
          <p:nvSpPr>
            <p:cNvPr id="24" name="テキスト プレースホルダー 17">
              <a:extLst>
                <a:ext uri="{FF2B5EF4-FFF2-40B4-BE49-F238E27FC236}">
                  <a16:creationId xmlns:a16="http://schemas.microsoft.com/office/drawing/2014/main" id="{A88B120C-E377-4713-AD6A-EAE40BC09E03}"/>
                </a:ext>
              </a:extLst>
            </p:cNvPr>
            <p:cNvSpPr txBox="1">
              <a:spLocks/>
            </p:cNvSpPr>
            <p:nvPr/>
          </p:nvSpPr>
          <p:spPr>
            <a:xfrm>
              <a:off x="4040067" y="5065010"/>
              <a:ext cx="131886" cy="145712"/>
            </a:xfrm>
            <a:prstGeom prst="rect">
              <a:avLst/>
            </a:prstGeom>
            <a:solidFill>
              <a:schemeClr val="accent3">
                <a:lumMod val="20000"/>
                <a:lumOff val="8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dirty="0">
                <a:solidFill>
                  <a:schemeClr val="tx1"/>
                </a:solidFill>
              </a:endParaRPr>
            </a:p>
          </p:txBody>
        </p:sp>
      </p:grpSp>
      <p:grpSp>
        <p:nvGrpSpPr>
          <p:cNvPr id="6" name="群組 5">
            <a:extLst>
              <a:ext uri="{FF2B5EF4-FFF2-40B4-BE49-F238E27FC236}">
                <a16:creationId xmlns:a16="http://schemas.microsoft.com/office/drawing/2014/main" id="{50A5A111-79AB-4E4F-A973-DDEBC92BBB15}"/>
              </a:ext>
            </a:extLst>
          </p:cNvPr>
          <p:cNvGrpSpPr/>
          <p:nvPr/>
        </p:nvGrpSpPr>
        <p:grpSpPr>
          <a:xfrm>
            <a:off x="3572948" y="6316832"/>
            <a:ext cx="4256316" cy="1026315"/>
            <a:chOff x="4872037" y="4706754"/>
            <a:chExt cx="2941271" cy="3615024"/>
          </a:xfrm>
        </p:grpSpPr>
        <p:grpSp>
          <p:nvGrpSpPr>
            <p:cNvPr id="4" name="群組 3">
              <a:extLst>
                <a:ext uri="{FF2B5EF4-FFF2-40B4-BE49-F238E27FC236}">
                  <a16:creationId xmlns:a16="http://schemas.microsoft.com/office/drawing/2014/main" id="{F3F972B6-E126-4902-9D77-70F0705E8A18}"/>
                </a:ext>
              </a:extLst>
            </p:cNvPr>
            <p:cNvGrpSpPr/>
            <p:nvPr/>
          </p:nvGrpSpPr>
          <p:grpSpPr>
            <a:xfrm>
              <a:off x="4872037" y="4706754"/>
              <a:ext cx="2941271" cy="3615024"/>
              <a:chOff x="4872037" y="4706754"/>
              <a:chExt cx="2941271" cy="3615024"/>
            </a:xfrm>
          </p:grpSpPr>
          <p:sp>
            <p:nvSpPr>
              <p:cNvPr id="32" name="Content Placeholder 2">
                <a:extLst>
                  <a:ext uri="{FF2B5EF4-FFF2-40B4-BE49-F238E27FC236}">
                    <a16:creationId xmlns:a16="http://schemas.microsoft.com/office/drawing/2014/main" id="{929C6F9F-058A-4DC0-8C45-3E4CE629D15A}"/>
                  </a:ext>
                </a:extLst>
              </p:cNvPr>
              <p:cNvSpPr txBox="1">
                <a:spLocks/>
              </p:cNvSpPr>
              <p:nvPr/>
            </p:nvSpPr>
            <p:spPr>
              <a:xfrm>
                <a:off x="4872037" y="4706754"/>
                <a:ext cx="2941271" cy="3615024"/>
              </a:xfrm>
              <a:prstGeom prst="rect">
                <a:avLst/>
              </a:prstGeom>
              <a:solidFill>
                <a:srgbClr val="EFF1F1">
                  <a:alpha val="30196"/>
                </a:srgbClr>
              </a:solid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lnSpc>
                    <a:spcPct val="100000"/>
                  </a:lnSpc>
                </a:pPr>
                <a:endParaRPr lang="en-US" sz="2300" dirty="0">
                  <a:solidFill>
                    <a:schemeClr val="accent4">
                      <a:lumMod val="75000"/>
                    </a:schemeClr>
                  </a:solidFill>
                </a:endParaRPr>
              </a:p>
            </p:txBody>
          </p:sp>
          <p:sp>
            <p:nvSpPr>
              <p:cNvPr id="27" name="テキスト プレースホルダー 17">
                <a:extLst>
                  <a:ext uri="{FF2B5EF4-FFF2-40B4-BE49-F238E27FC236}">
                    <a16:creationId xmlns:a16="http://schemas.microsoft.com/office/drawing/2014/main" id="{7BCB065B-D57C-4044-AE22-EE5D5F4CE5C4}"/>
                  </a:ext>
                </a:extLst>
              </p:cNvPr>
              <p:cNvSpPr txBox="1">
                <a:spLocks/>
              </p:cNvSpPr>
              <p:nvPr/>
            </p:nvSpPr>
            <p:spPr>
              <a:xfrm>
                <a:off x="4872037" y="7185519"/>
                <a:ext cx="163577" cy="1131021"/>
              </a:xfrm>
              <a:prstGeom prst="rect">
                <a:avLst/>
              </a:prstGeom>
              <a:solidFill>
                <a:srgbClr val="F2F2F2">
                  <a:alpha val="67059"/>
                </a:srgb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dirty="0">
                  <a:solidFill>
                    <a:schemeClr val="tx1"/>
                  </a:solidFill>
                </a:endParaRPr>
              </a:p>
            </p:txBody>
          </p:sp>
        </p:grpSp>
        <p:sp>
          <p:nvSpPr>
            <p:cNvPr id="10" name="Content Placeholder 2">
              <a:extLst>
                <a:ext uri="{FF2B5EF4-FFF2-40B4-BE49-F238E27FC236}">
                  <a16:creationId xmlns:a16="http://schemas.microsoft.com/office/drawing/2014/main" id="{A79C1962-5D9B-4B88-A7D8-48C4690B6D7D}"/>
                </a:ext>
              </a:extLst>
            </p:cNvPr>
            <p:cNvSpPr txBox="1">
              <a:spLocks/>
            </p:cNvSpPr>
            <p:nvPr/>
          </p:nvSpPr>
          <p:spPr>
            <a:xfrm>
              <a:off x="5035613" y="5259334"/>
              <a:ext cx="2614119" cy="2738065"/>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2000" dirty="0">
                  <a:solidFill>
                    <a:schemeClr val="accent4">
                      <a:lumMod val="50000"/>
                    </a:schemeClr>
                  </a:solidFill>
                </a:rPr>
                <a:t>Daniel Cook, Stephen </a:t>
              </a:r>
              <a:r>
                <a:rPr lang="en-US" altLang="zh-TW" sz="2000" dirty="0" err="1">
                  <a:solidFill>
                    <a:schemeClr val="accent4">
                      <a:lumMod val="50000"/>
                    </a:schemeClr>
                  </a:solidFill>
                </a:rPr>
                <a:t>Ronkowski</a:t>
              </a:r>
              <a:r>
                <a:rPr lang="en-US" altLang="zh-TW" sz="2000" dirty="0">
                  <a:solidFill>
                    <a:schemeClr val="accent4">
                      <a:lumMod val="50000"/>
                    </a:schemeClr>
                  </a:solidFill>
                </a:rPr>
                <a:t>, , S M </a:t>
              </a:r>
              <a:r>
                <a:rPr lang="en-US" altLang="zh-TW" sz="2000" dirty="0" err="1">
                  <a:solidFill>
                    <a:schemeClr val="accent4">
                      <a:lumMod val="50000"/>
                    </a:schemeClr>
                  </a:solidFill>
                </a:rPr>
                <a:t>Nazarat</a:t>
              </a:r>
              <a:r>
                <a:rPr lang="en-US" altLang="zh-TW" sz="2000" dirty="0">
                  <a:solidFill>
                    <a:schemeClr val="accent4">
                      <a:lumMod val="50000"/>
                    </a:schemeClr>
                  </a:solidFill>
                </a:rPr>
                <a:t> Hossain, </a:t>
              </a:r>
              <a:r>
                <a:rPr lang="en-US" sz="2000" dirty="0">
                  <a:solidFill>
                    <a:schemeClr val="accent4">
                      <a:lumMod val="50000"/>
                    </a:schemeClr>
                  </a:solidFill>
                </a:rPr>
                <a:t>Jessie Hung  </a:t>
              </a:r>
            </a:p>
          </p:txBody>
        </p:sp>
      </p:grpSp>
      <p:pic>
        <p:nvPicPr>
          <p:cNvPr id="9" name="圖片 8">
            <a:extLst>
              <a:ext uri="{FF2B5EF4-FFF2-40B4-BE49-F238E27FC236}">
                <a16:creationId xmlns:a16="http://schemas.microsoft.com/office/drawing/2014/main" id="{90FA0ADB-38A0-4B49-8DA0-61568D0BDE6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17253210" y="9290837"/>
            <a:ext cx="824164" cy="824164"/>
          </a:xfrm>
          <a:prstGeom prst="rect">
            <a:avLst/>
          </a:prstGeom>
        </p:spPr>
      </p:pic>
      <p:sp>
        <p:nvSpPr>
          <p:cNvPr id="33" name="Content Placeholder 2">
            <a:extLst>
              <a:ext uri="{FF2B5EF4-FFF2-40B4-BE49-F238E27FC236}">
                <a16:creationId xmlns:a16="http://schemas.microsoft.com/office/drawing/2014/main" id="{622E4145-9465-47C7-8DCD-177E76A90A75}"/>
              </a:ext>
            </a:extLst>
          </p:cNvPr>
          <p:cNvSpPr txBox="1">
            <a:spLocks/>
          </p:cNvSpPr>
          <p:nvPr/>
        </p:nvSpPr>
        <p:spPr>
          <a:xfrm>
            <a:off x="13613205" y="9309500"/>
            <a:ext cx="4052087" cy="824163"/>
          </a:xfrm>
          <a:prstGeom prst="rect">
            <a:avLst/>
          </a:prstGeom>
          <a:noFill/>
        </p:spPr>
        <p:txBody>
          <a:bodyPr anchor="t">
            <a:normAutofit lnSpcReduction="10000"/>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2000" b="1" dirty="0">
                <a:solidFill>
                  <a:schemeClr val="accent4">
                    <a:lumMod val="50000"/>
                  </a:schemeClr>
                </a:solidFill>
              </a:rPr>
              <a:t>University of Chicago </a:t>
            </a:r>
            <a:r>
              <a:rPr lang="en-US" altLang="zh-TW" sz="2000" b="1" dirty="0" err="1">
                <a:solidFill>
                  <a:schemeClr val="accent4">
                    <a:lumMod val="50000"/>
                  </a:schemeClr>
                </a:solidFill>
              </a:rPr>
              <a:t>MScA</a:t>
            </a:r>
            <a:endParaRPr lang="en-US" altLang="zh-TW" sz="2000" b="1" dirty="0">
              <a:solidFill>
                <a:schemeClr val="accent4">
                  <a:lumMod val="50000"/>
                </a:schemeClr>
              </a:solidFill>
            </a:endParaRPr>
          </a:p>
          <a:p>
            <a:pPr algn="ctr">
              <a:lnSpc>
                <a:spcPct val="100000"/>
              </a:lnSpc>
            </a:pPr>
            <a:r>
              <a:rPr lang="en-US" altLang="zh-TW" sz="2000" b="1" dirty="0">
                <a:solidFill>
                  <a:schemeClr val="accent4">
                    <a:lumMod val="50000"/>
                  </a:schemeClr>
                </a:solidFill>
              </a:rPr>
              <a:t>Data Engineering Platforms</a:t>
            </a:r>
          </a:p>
        </p:txBody>
      </p:sp>
    </p:spTree>
    <p:extLst>
      <p:ext uri="{BB962C8B-B14F-4D97-AF65-F5344CB8AC3E}">
        <p14:creationId xmlns:p14="http://schemas.microsoft.com/office/powerpoint/2010/main" val="2490162102"/>
      </p:ext>
    </p:extLst>
  </p:cSld>
  <p:clrMapOvr>
    <a:masterClrMapping/>
  </p:clrMapOvr>
  <mc:AlternateContent xmlns:mc="http://schemas.openxmlformats.org/markup-compatibility/2006" xmlns:p14="http://schemas.microsoft.com/office/powerpoint/2010/main">
    <mc:Choice Requires="p14">
      <p:transition p14:dur="0" advTm="3323"/>
    </mc:Choice>
    <mc:Fallback xmlns="">
      <p:transition advTm="33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版面配置區 23">
            <a:extLst>
              <a:ext uri="{FF2B5EF4-FFF2-40B4-BE49-F238E27FC236}">
                <a16:creationId xmlns:a16="http://schemas.microsoft.com/office/drawing/2014/main" id="{7AEFA9DC-A399-4C95-B786-66C42EE146C7}"/>
              </a:ext>
            </a:extLst>
          </p:cNvPr>
          <p:cNvSpPr txBox="1">
            <a:spLocks/>
          </p:cNvSpPr>
          <p:nvPr/>
        </p:nvSpPr>
        <p:spPr>
          <a:xfrm>
            <a:off x="726022" y="407530"/>
            <a:ext cx="16624300" cy="1288622"/>
          </a:xfrm>
          <a:prstGeom prst="rect">
            <a:avLst/>
          </a:prstGeom>
          <a:noFill/>
        </p:spPr>
        <p:txBody>
          <a:bodyPr vert="horz" lIns="91440" tIns="45720" rIns="91440" bIns="45720" rtlCol="0" anchor="ctr">
            <a:noAutofit/>
          </a:bodyPr>
          <a:lstStyle>
            <a:lvl1pPr marL="0" indent="0" algn="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4800" b="1" spc="600" dirty="0">
                <a:solidFill>
                  <a:schemeClr val="tx2"/>
                </a:solidFill>
                <a:latin typeface="+mj-lt"/>
              </a:rPr>
              <a:t>DATA</a:t>
            </a:r>
            <a:r>
              <a:rPr lang="zh-TW" altLang="en-US" sz="4800" b="1" spc="600" dirty="0">
                <a:solidFill>
                  <a:schemeClr val="tx2"/>
                </a:solidFill>
                <a:latin typeface="+mj-lt"/>
              </a:rPr>
              <a:t> </a:t>
            </a:r>
            <a:r>
              <a:rPr lang="en-US" altLang="zh-TW" sz="4800" b="1" spc="600" dirty="0">
                <a:solidFill>
                  <a:schemeClr val="tx2"/>
                </a:solidFill>
                <a:latin typeface="+mj-lt"/>
              </a:rPr>
              <a:t>SOURCES</a:t>
            </a:r>
            <a:r>
              <a:rPr lang="zh-TW" altLang="en-US" sz="4800" b="1" spc="600" dirty="0">
                <a:solidFill>
                  <a:schemeClr val="tx2"/>
                </a:solidFill>
                <a:latin typeface="+mj-lt"/>
              </a:rPr>
              <a:t> </a:t>
            </a:r>
            <a:r>
              <a:rPr lang="en-US" altLang="zh-TW" sz="4800" b="1" spc="600" dirty="0">
                <a:solidFill>
                  <a:schemeClr val="tx2"/>
                </a:solidFill>
                <a:latin typeface="+mj-lt"/>
              </a:rPr>
              <a:t>&amp;</a:t>
            </a:r>
            <a:r>
              <a:rPr lang="zh-TW" altLang="en-US" sz="4800" b="1" spc="600" dirty="0">
                <a:solidFill>
                  <a:schemeClr val="tx2"/>
                </a:solidFill>
                <a:latin typeface="+mj-lt"/>
              </a:rPr>
              <a:t> </a:t>
            </a:r>
            <a:r>
              <a:rPr lang="en-US" altLang="zh-TW" sz="4800" b="1" spc="600" dirty="0">
                <a:solidFill>
                  <a:schemeClr val="tx2"/>
                </a:solidFill>
                <a:latin typeface="+mj-lt"/>
              </a:rPr>
              <a:t>TOOLS</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10</a:t>
            </a:fld>
            <a:endParaRPr lang="en-US" dirty="0"/>
          </a:p>
        </p:txBody>
      </p:sp>
      <p:sp>
        <p:nvSpPr>
          <p:cNvPr id="12" name="テキスト プレースホルダー 11"/>
          <p:cNvSpPr>
            <a:spLocks noGrp="1"/>
          </p:cNvSpPr>
          <p:nvPr>
            <p:ph type="body" sz="quarter" idx="14"/>
          </p:nvPr>
        </p:nvSpPr>
        <p:spPr>
          <a:xfrm>
            <a:off x="726022" y="4595833"/>
            <a:ext cx="4113416" cy="747032"/>
          </a:xfrm>
        </p:spPr>
        <p:txBody>
          <a:bodyPr/>
          <a:lstStyle/>
          <a:p>
            <a:r>
              <a:rPr kumimoji="1" lang="en-US" altLang="ja-JP" sz="2300" b="1" spc="300" dirty="0"/>
              <a:t>INGESTION / CLEANING</a:t>
            </a:r>
          </a:p>
        </p:txBody>
      </p:sp>
      <p:sp>
        <p:nvSpPr>
          <p:cNvPr id="13" name="テキスト プレースホルダー 12"/>
          <p:cNvSpPr>
            <a:spLocks noGrp="1"/>
          </p:cNvSpPr>
          <p:nvPr>
            <p:ph type="body" sz="quarter" idx="15"/>
          </p:nvPr>
        </p:nvSpPr>
        <p:spPr>
          <a:xfrm>
            <a:off x="6665921" y="4616667"/>
            <a:ext cx="3705021" cy="747032"/>
          </a:xfrm>
        </p:spPr>
        <p:txBody>
          <a:bodyPr/>
          <a:lstStyle/>
          <a:p>
            <a:r>
              <a:rPr kumimoji="1" lang="en-US" altLang="ja-JP" sz="2300" b="1" spc="300" dirty="0"/>
              <a:t>DATA STORAGE</a:t>
            </a:r>
          </a:p>
        </p:txBody>
      </p:sp>
      <p:sp>
        <p:nvSpPr>
          <p:cNvPr id="14" name="テキスト プレースホルダー 13"/>
          <p:cNvSpPr>
            <a:spLocks noGrp="1"/>
          </p:cNvSpPr>
          <p:nvPr>
            <p:ph type="body" sz="quarter" idx="16"/>
          </p:nvPr>
        </p:nvSpPr>
        <p:spPr>
          <a:xfrm>
            <a:off x="11416248" y="4688182"/>
            <a:ext cx="4614281" cy="620641"/>
          </a:xfrm>
        </p:spPr>
        <p:txBody>
          <a:bodyPr/>
          <a:lstStyle/>
          <a:p>
            <a:r>
              <a:rPr kumimoji="1" lang="en-US" altLang="ja-JP" sz="2200" b="1" spc="300" dirty="0"/>
              <a:t>ANALYSIS/</a:t>
            </a:r>
            <a:r>
              <a:rPr lang="en-US" altLang="zh-TW" sz="2200" b="1" spc="300" dirty="0"/>
              <a:t>VISUALIZATION </a:t>
            </a:r>
            <a:r>
              <a:rPr kumimoji="1" lang="en-US" altLang="ja-JP" sz="2200" b="1" spc="300" dirty="0"/>
              <a:t> </a:t>
            </a:r>
          </a:p>
        </p:txBody>
      </p:sp>
      <p:pic>
        <p:nvPicPr>
          <p:cNvPr id="25" name="Picture 55">
            <a:extLst>
              <a:ext uri="{FF2B5EF4-FFF2-40B4-BE49-F238E27FC236}">
                <a16:creationId xmlns:a16="http://schemas.microsoft.com/office/drawing/2014/main" id="{F52F1BC9-B4BB-4055-80A5-04085FD9661D}"/>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2024561" y="6177300"/>
            <a:ext cx="949397" cy="914400"/>
          </a:xfrm>
          <a:prstGeom prst="rect">
            <a:avLst/>
          </a:prstGeom>
        </p:spPr>
      </p:pic>
      <p:pic>
        <p:nvPicPr>
          <p:cNvPr id="29" name="Picture 24" descr="Image result for tableau png">
            <a:extLst>
              <a:ext uri="{FF2B5EF4-FFF2-40B4-BE49-F238E27FC236}">
                <a16:creationId xmlns:a16="http://schemas.microsoft.com/office/drawing/2014/main" id="{2307EF6F-ADFE-4EC4-B5F4-E3F217CC94D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2000" y1="22500" x2="32000" y2="22500"/>
                        <a14:foregroundMark x1="49500" y1="15000" x2="49500" y2="15000"/>
                        <a14:foregroundMark x1="69500" y1="24500" x2="69500" y2="24500"/>
                        <a14:foregroundMark x1="76500" y1="41500" x2="76500" y2="41500"/>
                        <a14:foregroundMark x1="68500" y1="59000" x2="68500" y2="59000"/>
                        <a14:foregroundMark x1="48500" y1="70000" x2="48500" y2="70000"/>
                        <a14:foregroundMark x1="31000" y1="55000" x2="31000" y2="55000"/>
                        <a14:foregroundMark x1="21000" y1="41500" x2="21000" y2="41500"/>
                        <a14:foregroundMark x1="50000" y1="85000" x2="50000" y2="85000"/>
                        <a14:foregroundMark x1="31000" y1="63000" x2="31000" y2="63000"/>
                        <a14:foregroundMark x1="57500" y1="86000" x2="57500" y2="86000"/>
                        <a14:foregroundMark x1="69500" y1="86000" x2="69500" y2="86000"/>
                        <a14:foregroundMark x1="82000" y1="87000" x2="82000" y2="87000"/>
                        <a14:foregroundMark x1="36500" y1="84500" x2="36500" y2="84500"/>
                        <a14:foregroundMark x1="26500" y1="88500" x2="26500" y2="88500"/>
                        <a14:foregroundMark x1="12000" y1="84000" x2="12000" y2="84000"/>
                      </a14:backgroundRemoval>
                    </a14:imgEffect>
                  </a14:imgLayer>
                </a14:imgProps>
              </a:ext>
              <a:ext uri="{28A0092B-C50C-407E-A947-70E740481C1C}">
                <a14:useLocalDpi xmlns:a14="http://schemas.microsoft.com/office/drawing/2010/main" val="0"/>
              </a:ext>
            </a:extLst>
          </a:blip>
          <a:srcRect/>
          <a:stretch>
            <a:fillRect/>
          </a:stretch>
        </p:blipFill>
        <p:spPr bwMode="auto">
          <a:xfrm>
            <a:off x="14598707" y="6735827"/>
            <a:ext cx="961320" cy="96132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 name="Picture 4" descr="Image result for excel icon png">
            <a:extLst>
              <a:ext uri="{FF2B5EF4-FFF2-40B4-BE49-F238E27FC236}">
                <a16:creationId xmlns:a16="http://schemas.microsoft.com/office/drawing/2014/main" id="{D17287E4-98B5-4275-B3CB-645CCC12D73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254915" y="5865590"/>
            <a:ext cx="781307" cy="714860"/>
          </a:xfrm>
          <a:prstGeom prst="rect">
            <a:avLst/>
          </a:prstGeom>
          <a:noFill/>
          <a:extLst>
            <a:ext uri="{909E8E84-426E-40DD-AFC4-6F175D3DCCD1}">
              <a14:hiddenFill xmlns:a14="http://schemas.microsoft.com/office/drawing/2010/main">
                <a:solidFill>
                  <a:srgbClr val="FFFFFF"/>
                </a:solidFill>
              </a14:hiddenFill>
            </a:ext>
          </a:extLst>
        </p:spPr>
      </p:pic>
      <p:pic>
        <p:nvPicPr>
          <p:cNvPr id="32" name="圖片 31">
            <a:extLst>
              <a:ext uri="{FF2B5EF4-FFF2-40B4-BE49-F238E27FC236}">
                <a16:creationId xmlns:a16="http://schemas.microsoft.com/office/drawing/2014/main" id="{88F66341-3221-4A82-B961-A2A17EDB95C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451073" y="6674206"/>
            <a:ext cx="2363756" cy="2363756"/>
          </a:xfrm>
          <a:prstGeom prst="rect">
            <a:avLst/>
          </a:prstGeom>
        </p:spPr>
      </p:pic>
      <p:grpSp>
        <p:nvGrpSpPr>
          <p:cNvPr id="6" name="群組 5">
            <a:extLst>
              <a:ext uri="{FF2B5EF4-FFF2-40B4-BE49-F238E27FC236}">
                <a16:creationId xmlns:a16="http://schemas.microsoft.com/office/drawing/2014/main" id="{DC21D135-4EDA-40F4-ADDA-9A43BDA98AEE}"/>
              </a:ext>
            </a:extLst>
          </p:cNvPr>
          <p:cNvGrpSpPr/>
          <p:nvPr/>
        </p:nvGrpSpPr>
        <p:grpSpPr>
          <a:xfrm>
            <a:off x="8579033" y="6009032"/>
            <a:ext cx="1372052" cy="2962237"/>
            <a:chOff x="7156477" y="7128391"/>
            <a:chExt cx="1372052" cy="2962237"/>
          </a:xfrm>
        </p:grpSpPr>
        <p:pic>
          <p:nvPicPr>
            <p:cNvPr id="36" name="圖片 35">
              <a:extLst>
                <a:ext uri="{FF2B5EF4-FFF2-40B4-BE49-F238E27FC236}">
                  <a16:creationId xmlns:a16="http://schemas.microsoft.com/office/drawing/2014/main" id="{7DC02E94-FEA8-44C9-A784-962E0D9CD4D1}"/>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24943" r="24105" b="27947"/>
            <a:stretch/>
          </p:blipFill>
          <p:spPr>
            <a:xfrm>
              <a:off x="7239734" y="8410249"/>
              <a:ext cx="1134125" cy="1037480"/>
            </a:xfrm>
            <a:prstGeom prst="rect">
              <a:avLst/>
            </a:prstGeom>
          </p:spPr>
        </p:pic>
        <p:pic>
          <p:nvPicPr>
            <p:cNvPr id="26" name="Picture 6" descr="Image result for mysql workbench logo">
              <a:extLst>
                <a:ext uri="{FF2B5EF4-FFF2-40B4-BE49-F238E27FC236}">
                  <a16:creationId xmlns:a16="http://schemas.microsoft.com/office/drawing/2014/main" id="{02909F62-FF3C-4CA8-A6D9-1CC04599D568}"/>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312847" y="7128391"/>
              <a:ext cx="968048" cy="9680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群組 32">
              <a:extLst>
                <a:ext uri="{FF2B5EF4-FFF2-40B4-BE49-F238E27FC236}">
                  <a16:creationId xmlns:a16="http://schemas.microsoft.com/office/drawing/2014/main" id="{3FCFE763-84B9-49D7-B0D2-2E9971D007C9}"/>
                </a:ext>
              </a:extLst>
            </p:cNvPr>
            <p:cNvGrpSpPr/>
            <p:nvPr/>
          </p:nvGrpSpPr>
          <p:grpSpPr>
            <a:xfrm>
              <a:off x="7156477" y="9419423"/>
              <a:ext cx="1372052" cy="671205"/>
              <a:chOff x="3533815" y="7867332"/>
              <a:chExt cx="1372052" cy="671205"/>
            </a:xfrm>
          </p:grpSpPr>
          <p:pic>
            <p:nvPicPr>
              <p:cNvPr id="35" name="圖片 34">
                <a:extLst>
                  <a:ext uri="{FF2B5EF4-FFF2-40B4-BE49-F238E27FC236}">
                    <a16:creationId xmlns:a16="http://schemas.microsoft.com/office/drawing/2014/main" id="{00FA38C3-EF7C-466C-B8B2-E6117199A456}"/>
                  </a:ext>
                </a:extLst>
              </p:cNvPr>
              <p:cNvPicPr>
                <a:picLocks noChangeAspect="1"/>
              </p:cNvPicPr>
              <p:nvPr/>
            </p:nvPicPr>
            <p:blipFill rotWithShape="1">
              <a:blip r:embed="rId14">
                <a:extLst>
                  <a:ext uri="{28A0092B-C50C-407E-A947-70E740481C1C}">
                    <a14:useLocalDpi xmlns:a14="http://schemas.microsoft.com/office/drawing/2010/main" val="0"/>
                  </a:ext>
                </a:extLst>
              </a:blip>
              <a:srcRect t="71950" r="62632"/>
              <a:stretch/>
            </p:blipFill>
            <p:spPr>
              <a:xfrm>
                <a:off x="3751119" y="7867332"/>
                <a:ext cx="831774" cy="403882"/>
              </a:xfrm>
              <a:prstGeom prst="rect">
                <a:avLst/>
              </a:prstGeom>
            </p:spPr>
          </p:pic>
          <p:pic>
            <p:nvPicPr>
              <p:cNvPr id="34" name="圖片 33">
                <a:extLst>
                  <a:ext uri="{FF2B5EF4-FFF2-40B4-BE49-F238E27FC236}">
                    <a16:creationId xmlns:a16="http://schemas.microsoft.com/office/drawing/2014/main" id="{675EB187-633A-4B69-B099-66C0BE505CE2}"/>
                  </a:ext>
                </a:extLst>
              </p:cNvPr>
              <p:cNvPicPr>
                <a:picLocks noChangeAspect="1"/>
              </p:cNvPicPr>
              <p:nvPr/>
            </p:nvPicPr>
            <p:blipFill rotWithShape="1">
              <a:blip r:embed="rId14">
                <a:extLst>
                  <a:ext uri="{28A0092B-C50C-407E-A947-70E740481C1C}">
                    <a14:useLocalDpi xmlns:a14="http://schemas.microsoft.com/office/drawing/2010/main" val="0"/>
                  </a:ext>
                </a:extLst>
              </a:blip>
              <a:srcRect l="38360" t="77890"/>
              <a:stretch/>
            </p:blipFill>
            <p:spPr>
              <a:xfrm>
                <a:off x="3533815" y="8220175"/>
                <a:ext cx="1372052" cy="318362"/>
              </a:xfrm>
              <a:prstGeom prst="rect">
                <a:avLst/>
              </a:prstGeom>
            </p:spPr>
          </p:pic>
        </p:grpSp>
      </p:grpSp>
      <p:pic>
        <p:nvPicPr>
          <p:cNvPr id="38" name="圖片 37">
            <a:extLst>
              <a:ext uri="{FF2B5EF4-FFF2-40B4-BE49-F238E27FC236}">
                <a16:creationId xmlns:a16="http://schemas.microsoft.com/office/drawing/2014/main" id="{BEDC6DC6-A8FE-4C43-8799-500570BEDAE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00709" y="6353197"/>
            <a:ext cx="2363756" cy="2363756"/>
          </a:xfrm>
          <a:prstGeom prst="rect">
            <a:avLst/>
          </a:prstGeom>
        </p:spPr>
      </p:pic>
      <p:pic>
        <p:nvPicPr>
          <p:cNvPr id="39" name="Picture 8" descr="Image result for open refine">
            <a:extLst>
              <a:ext uri="{FF2B5EF4-FFF2-40B4-BE49-F238E27FC236}">
                <a16:creationId xmlns:a16="http://schemas.microsoft.com/office/drawing/2014/main" id="{EE5296A2-0F87-4FDA-BF8A-E4A4CA161E94}"/>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6000" b="95500" l="4000" r="97500">
                        <a14:foregroundMark x1="21500" y1="76500" x2="21500" y2="76500"/>
                        <a14:foregroundMark x1="7000" y1="82000" x2="7000" y2="82000"/>
                        <a14:foregroundMark x1="18500" y1="94500" x2="18500" y2="94500"/>
                        <a14:foregroundMark x1="27500" y1="84500" x2="27500" y2="84500"/>
                        <a14:foregroundMark x1="48000" y1="80500" x2="48000" y2="80500"/>
                        <a14:foregroundMark x1="61500" y1="71500" x2="61500" y2="71500"/>
                        <a14:foregroundMark x1="67000" y1="71000" x2="67000" y2="71000"/>
                        <a14:foregroundMark x1="75000" y1="71000" x2="75000" y2="71000"/>
                        <a14:foregroundMark x1="82500" y1="72500" x2="82500" y2="72500"/>
                        <a14:foregroundMark x1="75500" y1="86000" x2="75500" y2="86000"/>
                        <a14:foregroundMark x1="94000" y1="84500" x2="94000" y2="84500"/>
                        <a14:foregroundMark x1="30000" y1="6000" x2="30000" y2="6000"/>
                        <a14:foregroundMark x1="47500" y1="76000" x2="47500" y2="76000"/>
                        <a14:foregroundMark x1="64500" y1="85000" x2="64500" y2="85000"/>
                      </a14:backgroundRemoval>
                    </a14:imgEffect>
                    <a14:imgEffect>
                      <a14:saturation sat="66000"/>
                    </a14:imgEffect>
                  </a14:imgLayer>
                </a14:imgProps>
              </a:ext>
              <a:ext uri="{28A0092B-C50C-407E-A947-70E740481C1C}">
                <a14:useLocalDpi xmlns:a14="http://schemas.microsoft.com/office/drawing/2010/main" val="0"/>
              </a:ext>
            </a:extLst>
          </a:blip>
          <a:srcRect l="2747" t="3234" r="2598" b="2112"/>
          <a:stretch/>
        </p:blipFill>
        <p:spPr bwMode="auto">
          <a:xfrm>
            <a:off x="5072164" y="8451838"/>
            <a:ext cx="1146808" cy="1146809"/>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48" name="Content Placeholder 2">
            <a:extLst>
              <a:ext uri="{FF2B5EF4-FFF2-40B4-BE49-F238E27FC236}">
                <a16:creationId xmlns:a16="http://schemas.microsoft.com/office/drawing/2014/main" id="{E5ED5AFC-B68C-4139-8FD8-470421B15088}"/>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grpSp>
        <p:nvGrpSpPr>
          <p:cNvPr id="2" name="群組 1">
            <a:extLst>
              <a:ext uri="{FF2B5EF4-FFF2-40B4-BE49-F238E27FC236}">
                <a16:creationId xmlns:a16="http://schemas.microsoft.com/office/drawing/2014/main" id="{D8D01CF9-90AC-432E-B534-3104FCE40F76}"/>
              </a:ext>
            </a:extLst>
          </p:cNvPr>
          <p:cNvGrpSpPr/>
          <p:nvPr/>
        </p:nvGrpSpPr>
        <p:grpSpPr>
          <a:xfrm>
            <a:off x="956528" y="6081265"/>
            <a:ext cx="1585792" cy="3057644"/>
            <a:chOff x="1189714" y="5094071"/>
            <a:chExt cx="1585792" cy="3057644"/>
          </a:xfrm>
        </p:grpSpPr>
        <p:sp>
          <p:nvSpPr>
            <p:cNvPr id="49" name="文字版面配置區 50">
              <a:extLst>
                <a:ext uri="{FF2B5EF4-FFF2-40B4-BE49-F238E27FC236}">
                  <a16:creationId xmlns:a16="http://schemas.microsoft.com/office/drawing/2014/main" id="{43BBF955-720C-44D0-B732-AEC83C470396}"/>
                </a:ext>
              </a:extLst>
            </p:cNvPr>
            <p:cNvSpPr txBox="1">
              <a:spLocks/>
            </p:cNvSpPr>
            <p:nvPr/>
          </p:nvSpPr>
          <p:spPr>
            <a:xfrm>
              <a:off x="1189714" y="7404683"/>
              <a:ext cx="1576831" cy="747032"/>
            </a:xfrm>
            <a:prstGeom prst="rect">
              <a:avLst/>
            </a:prstGeom>
            <a:solidFill>
              <a:schemeClr val="accent4">
                <a:alpha val="7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ZIP Code</a:t>
              </a:r>
              <a:endParaRPr lang="zh-TW" altLang="en-US" b="1" dirty="0"/>
            </a:p>
          </p:txBody>
        </p:sp>
        <p:pic>
          <p:nvPicPr>
            <p:cNvPr id="51" name="圖片 50">
              <a:extLst>
                <a:ext uri="{FF2B5EF4-FFF2-40B4-BE49-F238E27FC236}">
                  <a16:creationId xmlns:a16="http://schemas.microsoft.com/office/drawing/2014/main" id="{88059E81-A60B-4BB8-9E4F-179918661CA7}"/>
                </a:ext>
              </a:extLst>
            </p:cNvPr>
            <p:cNvPicPr>
              <a:picLocks noChangeAspect="1"/>
            </p:cNvPicPr>
            <p:nvPr/>
          </p:nvPicPr>
          <p:blipFill>
            <a:blip r:embed="rId17">
              <a:extLst>
                <a:ext uri="{BEBA8EAE-BF5A-486C-A8C5-ECC9F3942E4B}">
                  <a14:imgProps xmlns:a14="http://schemas.microsoft.com/office/drawing/2010/main">
                    <a14:imgLayer r:embed="rId18">
                      <a14:imgEffect>
                        <a14:saturation sat="33000"/>
                      </a14:imgEffect>
                    </a14:imgLayer>
                  </a14:imgProps>
                </a:ext>
                <a:ext uri="{28A0092B-C50C-407E-A947-70E740481C1C}">
                  <a14:useLocalDpi xmlns:a14="http://schemas.microsoft.com/office/drawing/2010/main" val="0"/>
                </a:ext>
              </a:extLst>
            </a:blip>
            <a:stretch>
              <a:fillRect/>
            </a:stretch>
          </p:blipFill>
          <p:spPr>
            <a:xfrm>
              <a:off x="1196643" y="5094071"/>
              <a:ext cx="1578863" cy="1057838"/>
            </a:xfrm>
            <a:prstGeom prst="rect">
              <a:avLst/>
            </a:prstGeom>
          </p:spPr>
        </p:pic>
        <p:pic>
          <p:nvPicPr>
            <p:cNvPr id="52" name="圖片 51">
              <a:extLst>
                <a:ext uri="{FF2B5EF4-FFF2-40B4-BE49-F238E27FC236}">
                  <a16:creationId xmlns:a16="http://schemas.microsoft.com/office/drawing/2014/main" id="{3E043985-89AF-48C0-B9F2-4BC4BE09C9E0}"/>
                </a:ext>
              </a:extLst>
            </p:cNvPr>
            <p:cNvPicPr>
              <a:picLocks noChangeAspect="1"/>
            </p:cNvPicPr>
            <p:nvPr/>
          </p:nvPicPr>
          <p:blipFill>
            <a:blip r:embed="rId19">
              <a:extLst>
                <a:ext uri="{BEBA8EAE-BF5A-486C-A8C5-ECC9F3942E4B}">
                  <a14:imgProps xmlns:a14="http://schemas.microsoft.com/office/drawing/2010/main">
                    <a14:imgLayer r:embed="rId20">
                      <a14:imgEffect>
                        <a14:saturation sat="33000"/>
                      </a14:imgEffect>
                    </a14:imgLayer>
                  </a14:imgProps>
                </a:ext>
                <a:ext uri="{28A0092B-C50C-407E-A947-70E740481C1C}">
                  <a14:useLocalDpi xmlns:a14="http://schemas.microsoft.com/office/drawing/2010/main" val="0"/>
                </a:ext>
              </a:extLst>
            </a:blip>
            <a:stretch>
              <a:fillRect/>
            </a:stretch>
          </p:blipFill>
          <p:spPr>
            <a:xfrm>
              <a:off x="1189714" y="6514994"/>
              <a:ext cx="1578864" cy="509446"/>
            </a:xfrm>
            <a:prstGeom prst="rect">
              <a:avLst/>
            </a:prstGeom>
          </p:spPr>
        </p:pic>
      </p:grpSp>
      <p:pic>
        <p:nvPicPr>
          <p:cNvPr id="53" name="Picture 22" descr="Image result for powerpoint logo png">
            <a:extLst>
              <a:ext uri="{FF2B5EF4-FFF2-40B4-BE49-F238E27FC236}">
                <a16:creationId xmlns:a16="http://schemas.microsoft.com/office/drawing/2014/main" id="{A699E2F2-1CDE-4B07-928D-654FCE96D8D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6680484" y="6789974"/>
            <a:ext cx="860767" cy="8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79189"/>
      </p:ext>
    </p:extLst>
  </p:cSld>
  <p:clrMapOvr>
    <a:masterClrMapping/>
  </p:clrMapOvr>
  <mc:AlternateContent xmlns:mc="http://schemas.openxmlformats.org/markup-compatibility/2006" xmlns:p14="http://schemas.microsoft.com/office/powerpoint/2010/main">
    <mc:Choice Requires="p14">
      <p:transition p14:dur="0" advTm="7058"/>
    </mc:Choice>
    <mc:Fallback xmlns="">
      <p:transition advTm="70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テキスト プレースホルダー 3">
            <a:extLst>
              <a:ext uri="{FF2B5EF4-FFF2-40B4-BE49-F238E27FC236}">
                <a16:creationId xmlns:a16="http://schemas.microsoft.com/office/drawing/2014/main" id="{6219F34A-E23A-4083-8449-B1733700BE09}"/>
              </a:ext>
            </a:extLst>
          </p:cNvPr>
          <p:cNvSpPr txBox="1">
            <a:spLocks/>
          </p:cNvSpPr>
          <p:nvPr/>
        </p:nvSpPr>
        <p:spPr>
          <a:xfrm>
            <a:off x="0" y="0"/>
            <a:ext cx="18287999" cy="1804987"/>
          </a:xfrm>
          <a:prstGeom prst="rect">
            <a:avLst/>
          </a:prstGeom>
          <a:solidFill>
            <a:srgbClr val="759BA3"/>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ja-JP" sz="4800" b="1" spc="600" dirty="0">
                <a:ea typeface="AR ADGothicJP Medium" panose="020B0609000000000000" pitchFamily="49" charset="-128"/>
                <a:cs typeface="Arial" panose="020B0604020202020204" pitchFamily="34" charset="0"/>
              </a:rPr>
              <a:t>DATA COLLECTION &amp; PREPARATION</a:t>
            </a:r>
            <a:endParaRPr kumimoji="1" lang="ja-JP" altLang="en-US" sz="4800" b="1" spc="600" dirty="0">
              <a:ea typeface="AR ADGothicJP Medium" panose="020B0609000000000000" pitchFamily="49" charset="-128"/>
              <a:cs typeface="Arial" panose="020B0604020202020204" pitchFamily="34" charset="0"/>
            </a:endParaRPr>
          </a:p>
        </p:txBody>
      </p:sp>
      <p:sp>
        <p:nvSpPr>
          <p:cNvPr id="36" name="Content Placeholder 2">
            <a:extLst>
              <a:ext uri="{FF2B5EF4-FFF2-40B4-BE49-F238E27FC236}">
                <a16:creationId xmlns:a16="http://schemas.microsoft.com/office/drawing/2014/main" id="{88047445-11CA-4D33-9F66-DF4E35A80F63}"/>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15" name="投影片編號版面配置區 3">
            <a:extLst>
              <a:ext uri="{FF2B5EF4-FFF2-40B4-BE49-F238E27FC236}">
                <a16:creationId xmlns:a16="http://schemas.microsoft.com/office/drawing/2014/main" id="{9CAF37DB-E24C-45DE-B388-1E9B8B79AF45}"/>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11</a:t>
            </a:fld>
            <a:endParaRPr lang="en-US" dirty="0"/>
          </a:p>
        </p:txBody>
      </p:sp>
      <p:sp>
        <p:nvSpPr>
          <p:cNvPr id="41" name="Text Placeholder 40">
            <a:extLst>
              <a:ext uri="{FF2B5EF4-FFF2-40B4-BE49-F238E27FC236}">
                <a16:creationId xmlns:a16="http://schemas.microsoft.com/office/drawing/2014/main" id="{D003B915-4183-4CC2-871F-ED3D551D2044}"/>
              </a:ext>
            </a:extLst>
          </p:cNvPr>
          <p:cNvSpPr>
            <a:spLocks noGrp="1"/>
          </p:cNvSpPr>
          <p:nvPr>
            <p:ph type="body" sz="quarter" idx="14"/>
          </p:nvPr>
        </p:nvSpPr>
        <p:spPr/>
        <p:txBody>
          <a:bodyPr/>
          <a:lstStyle/>
          <a:p>
            <a:r>
              <a:rPr lang="en-US" dirty="0"/>
              <a:t>	</a:t>
            </a:r>
          </a:p>
        </p:txBody>
      </p:sp>
      <p:sp>
        <p:nvSpPr>
          <p:cNvPr id="42" name="Text Placeholder 41">
            <a:extLst>
              <a:ext uri="{FF2B5EF4-FFF2-40B4-BE49-F238E27FC236}">
                <a16:creationId xmlns:a16="http://schemas.microsoft.com/office/drawing/2014/main" id="{47C07733-693F-49C0-B808-9811528FEA6D}"/>
              </a:ext>
            </a:extLst>
          </p:cNvPr>
          <p:cNvSpPr>
            <a:spLocks noGrp="1"/>
          </p:cNvSpPr>
          <p:nvPr>
            <p:ph type="body" sz="quarter" idx="15"/>
          </p:nvPr>
        </p:nvSpPr>
        <p:spPr/>
        <p:txBody>
          <a:bodyPr/>
          <a:lstStyle/>
          <a:p>
            <a:r>
              <a:rPr lang="en-US" dirty="0"/>
              <a:t>Python to automatically pull data from Zillow and the Census Bureau API</a:t>
            </a:r>
          </a:p>
          <a:p>
            <a:r>
              <a:rPr lang="en-US" dirty="0"/>
              <a:t>Save csv files as an intermediate result</a:t>
            </a:r>
          </a:p>
          <a:p>
            <a:r>
              <a:rPr lang="en-US" dirty="0"/>
              <a:t>YAML to configure the data we download</a:t>
            </a:r>
          </a:p>
          <a:p>
            <a:r>
              <a:rPr lang="en-US" dirty="0"/>
              <a:t>With pandas we reshaped the data to a useful format</a:t>
            </a:r>
          </a:p>
          <a:p>
            <a:r>
              <a:rPr lang="en-US" dirty="0"/>
              <a:t>With crontab we can pull these data sets monthly</a:t>
            </a:r>
          </a:p>
        </p:txBody>
      </p:sp>
      <p:pic>
        <p:nvPicPr>
          <p:cNvPr id="8" name="圖片 51">
            <a:extLst>
              <a:ext uri="{FF2B5EF4-FFF2-40B4-BE49-F238E27FC236}">
                <a16:creationId xmlns:a16="http://schemas.microsoft.com/office/drawing/2014/main" id="{1919C5B0-0D8B-4523-8913-AA0F1C935488}"/>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4655111" y="4143030"/>
            <a:ext cx="1578864" cy="509446"/>
          </a:xfrm>
          <a:prstGeom prst="rect">
            <a:avLst/>
          </a:prstGeom>
        </p:spPr>
      </p:pic>
      <p:pic>
        <p:nvPicPr>
          <p:cNvPr id="9" name="圖片 37">
            <a:extLst>
              <a:ext uri="{FF2B5EF4-FFF2-40B4-BE49-F238E27FC236}">
                <a16:creationId xmlns:a16="http://schemas.microsoft.com/office/drawing/2014/main" id="{99A4D18C-FFEC-404C-A9E7-4898700A2D8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82392" y="2588519"/>
            <a:ext cx="2363756" cy="2363756"/>
          </a:xfrm>
          <a:prstGeom prst="rect">
            <a:avLst/>
          </a:prstGeom>
        </p:spPr>
      </p:pic>
      <p:pic>
        <p:nvPicPr>
          <p:cNvPr id="5" name="Picture Placeholder 4" descr="A screenshot of a cell phone&#10;&#10;Description automatically generated">
            <a:extLst>
              <a:ext uri="{FF2B5EF4-FFF2-40B4-BE49-F238E27FC236}">
                <a16:creationId xmlns:a16="http://schemas.microsoft.com/office/drawing/2014/main" id="{979C1E75-9FCE-4796-B86A-38CCED2DB082}"/>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790" b="790"/>
          <a:stretch>
            <a:fillRect/>
          </a:stretch>
        </p:blipFill>
        <p:spPr/>
      </p:pic>
      <p:pic>
        <p:nvPicPr>
          <p:cNvPr id="10" name="圖片 50">
            <a:extLst>
              <a:ext uri="{FF2B5EF4-FFF2-40B4-BE49-F238E27FC236}">
                <a16:creationId xmlns:a16="http://schemas.microsoft.com/office/drawing/2014/main" id="{DC642FB5-6A77-4F88-8ADC-DFA72D65CF44}"/>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14655111" y="2059600"/>
            <a:ext cx="1578863" cy="1057838"/>
          </a:xfrm>
          <a:prstGeom prst="rect">
            <a:avLst/>
          </a:prstGeom>
        </p:spPr>
      </p:pic>
    </p:spTree>
    <p:extLst>
      <p:ext uri="{BB962C8B-B14F-4D97-AF65-F5344CB8AC3E}">
        <p14:creationId xmlns:p14="http://schemas.microsoft.com/office/powerpoint/2010/main" val="2534060831"/>
      </p:ext>
    </p:extLst>
  </p:cSld>
  <p:clrMapOvr>
    <a:masterClrMapping/>
  </p:clrMapOvr>
  <mc:AlternateContent xmlns:mc="http://schemas.openxmlformats.org/markup-compatibility/2006" xmlns:p14="http://schemas.microsoft.com/office/powerpoint/2010/main">
    <mc:Choice Requires="p14">
      <p:transition p14:dur="10" advTm="4886"/>
    </mc:Choice>
    <mc:Fallback xmlns="">
      <p:transition advTm="48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3662373" y="598822"/>
            <a:ext cx="10688933" cy="1531620"/>
          </a:xfrm>
          <a:noFill/>
        </p:spPr>
        <p:txBody>
          <a:bodyPr/>
          <a:lstStyle/>
          <a:p>
            <a:r>
              <a:rPr lang="en-US" altLang="zh-TW" b="1" spc="600" dirty="0">
                <a:solidFill>
                  <a:schemeClr val="tx2"/>
                </a:solidFill>
                <a:latin typeface="+mj-lt"/>
              </a:rPr>
              <a:t>DATA PROCESSING</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5799039"/>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lang="en-US" altLang="zh-TW" dirty="0"/>
              <a:t>Formatted the pivoted datasets to unpivoted to fit the MySQL schema,</a:t>
            </a:r>
            <a:r>
              <a:rPr lang="en-US" altLang="zh-TW" dirty="0">
                <a:solidFill>
                  <a:schemeClr val="tx1"/>
                </a:solidFill>
              </a:rPr>
              <a:t> and normalized them to avoid redundancies.</a:t>
            </a:r>
            <a:endParaRPr lang="en-US" altLang="zh-TW" dirty="0"/>
          </a:p>
          <a:p>
            <a:pPr marL="571500" indent="-571500">
              <a:buFont typeface="Arial" panose="020B0604020202020204" pitchFamily="34" charset="0"/>
              <a:buChar char="•"/>
            </a:pPr>
            <a:r>
              <a:rPr lang="en-US" altLang="zh-TW" dirty="0"/>
              <a:t>Omitted null records and negative values ( price, age, population etc.) and did our best to fill null value by calculations.</a:t>
            </a:r>
          </a:p>
          <a:p>
            <a:pPr marL="571500" indent="-571500">
              <a:buFont typeface="Arial" panose="020B0604020202020204" pitchFamily="34" charset="0"/>
              <a:buChar char="•"/>
            </a:pPr>
            <a:r>
              <a:rPr lang="en-US" altLang="zh-TW" dirty="0"/>
              <a:t>Grouped and combined different datasets by zip codes and time frames.</a:t>
            </a:r>
          </a:p>
          <a:p>
            <a:pPr marL="571500" indent="-571500">
              <a:buFont typeface="Arial" panose="020B0604020202020204" pitchFamily="34" charset="0"/>
              <a:buChar char="•"/>
            </a:pPr>
            <a:r>
              <a:rPr lang="en-US" altLang="zh-TW" dirty="0">
                <a:solidFill>
                  <a:schemeClr val="tx1"/>
                </a:solidFill>
              </a:rPr>
              <a:t>Moved data from the operational database to the analytical data warehouse using SQL scripts</a:t>
            </a:r>
          </a:p>
          <a:p>
            <a:pPr marL="571500" indent="-571500">
              <a:buFont typeface="Arial" panose="020B0604020202020204" pitchFamily="34" charset="0"/>
              <a:buChar char="•"/>
            </a:pPr>
            <a:r>
              <a:rPr lang="en-US" altLang="zh-TW" dirty="0">
                <a:solidFill>
                  <a:schemeClr val="tx1"/>
                </a:solidFill>
              </a:rPr>
              <a:t>Transformed monthly dataset into yearly, and kept both in the dimensional model to have flexibility creating reports.</a:t>
            </a:r>
          </a:p>
          <a:p>
            <a:pPr marL="571500" indent="-571500">
              <a:buFont typeface="Arial" panose="020B0604020202020204" pitchFamily="34" charset="0"/>
              <a:buChar char="•"/>
            </a:pPr>
            <a:r>
              <a:rPr lang="en-US" altLang="zh-TW" dirty="0">
                <a:solidFill>
                  <a:schemeClr val="tx1"/>
                </a:solidFill>
              </a:rPr>
              <a:t>Generated MySQL Views for analytical purposes – occupancy rate, population growth </a:t>
            </a:r>
            <a:r>
              <a:rPr lang="en-US" altLang="zh-TW" dirty="0" err="1">
                <a:solidFill>
                  <a:schemeClr val="tx1"/>
                </a:solidFill>
              </a:rPr>
              <a:t>etc</a:t>
            </a:r>
            <a:r>
              <a:rPr lang="en-US" altLang="zh-TW" dirty="0">
                <a:solidFill>
                  <a:schemeClr val="tx1"/>
                </a:solidFill>
              </a:rPr>
              <a:t> . </a:t>
            </a:r>
          </a:p>
          <a:p>
            <a:endParaRPr lang="en-US" altLang="zh-TW" dirty="0">
              <a:solidFill>
                <a:schemeClr val="tx1"/>
              </a:solidFill>
            </a:endParaRPr>
          </a:p>
          <a:p>
            <a:pPr marL="457200" indent="-457200">
              <a:buFont typeface="Arial" panose="020B0604020202020204" pitchFamily="34" charset="0"/>
              <a:buChar char="•"/>
            </a:pPr>
            <a:endParaRPr lang="en-US" altLang="zh-TW" dirty="0">
              <a:solidFill>
                <a:schemeClr val="tx1"/>
              </a:solidFill>
            </a:endParaRPr>
          </a:p>
          <a:p>
            <a:pPr marL="571500" indent="-571500">
              <a:buFont typeface="Arial" panose="020B0604020202020204" pitchFamily="34" charset="0"/>
              <a:buChar char="•"/>
            </a:pPr>
            <a:endParaRPr lang="en-US" altLang="zh-TW" dirty="0"/>
          </a:p>
          <a:p>
            <a:pPr marL="571500" indent="-571500">
              <a:buFont typeface="Arial" panose="020B0604020202020204" pitchFamily="34" charset="0"/>
              <a:buChar char="•"/>
            </a:pPr>
            <a:endParaRPr lang="en-US" altLang="zh-TW" dirty="0">
              <a:solidFill>
                <a:schemeClr val="accent6"/>
              </a:solidFill>
            </a:endParaRPr>
          </a:p>
        </p:txBody>
      </p:sp>
      <p:sp>
        <p:nvSpPr>
          <p:cNvPr id="2" name="矩形 1">
            <a:extLst>
              <a:ext uri="{FF2B5EF4-FFF2-40B4-BE49-F238E27FC236}">
                <a16:creationId xmlns:a16="http://schemas.microsoft.com/office/drawing/2014/main" id="{62D10638-ED56-4C4C-8C1B-E5C1DA22004F}"/>
              </a:ext>
            </a:extLst>
          </p:cNvPr>
          <p:cNvSpPr/>
          <p:nvPr/>
        </p:nvSpPr>
        <p:spPr>
          <a:xfrm>
            <a:off x="5654165" y="1793309"/>
            <a:ext cx="6979668" cy="523220"/>
          </a:xfrm>
          <a:prstGeom prst="rect">
            <a:avLst/>
          </a:prstGeom>
        </p:spPr>
        <p:txBody>
          <a:bodyPr wrap="none">
            <a:spAutoFit/>
          </a:bodyPr>
          <a:lstStyle/>
          <a:p>
            <a:r>
              <a:rPr lang="en-US" altLang="zh-TW" sz="2800" b="1" spc="600" dirty="0">
                <a:solidFill>
                  <a:schemeClr val="tx2"/>
                </a:solidFill>
              </a:rPr>
              <a:t>How did we combine datasets?</a:t>
            </a: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12</a:t>
            </a:fld>
            <a:endParaRPr lang="en-US" dirty="0"/>
          </a:p>
        </p:txBody>
      </p:sp>
    </p:spTree>
    <p:extLst>
      <p:ext uri="{BB962C8B-B14F-4D97-AF65-F5344CB8AC3E}">
        <p14:creationId xmlns:p14="http://schemas.microsoft.com/office/powerpoint/2010/main" val="227779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1374079" y="523299"/>
            <a:ext cx="15539840" cy="1531620"/>
          </a:xfrm>
          <a:noFill/>
        </p:spPr>
        <p:txBody>
          <a:bodyPr/>
          <a:lstStyle/>
          <a:p>
            <a:r>
              <a:rPr lang="en-US" altLang="zh-TW" b="1" spc="600" dirty="0">
                <a:solidFill>
                  <a:schemeClr val="tx2"/>
                </a:solidFill>
                <a:latin typeface="+mj-lt"/>
              </a:rPr>
              <a:t>DESIGN AND PLATFORM CONSIDERATIONS</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5799039"/>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TW" sz="2800" dirty="0">
                <a:solidFill>
                  <a:schemeClr val="tx1"/>
                </a:solidFill>
              </a:rPr>
              <a:t>Used relational data structures over NoSQL data stores </a:t>
            </a:r>
          </a:p>
          <a:p>
            <a:pPr marL="1028609" lvl="1" indent="-342900">
              <a:buFont typeface="Arial" panose="020B0604020202020204" pitchFamily="34" charset="0"/>
              <a:buChar char="•"/>
            </a:pPr>
            <a:r>
              <a:rPr lang="en-US" altLang="zh-TW" sz="2000" dirty="0"/>
              <a:t>The data we are considering is inherently relational in nature </a:t>
            </a:r>
          </a:p>
          <a:p>
            <a:pPr marL="1028609" lvl="1" indent="-342900">
              <a:buFont typeface="Arial" panose="020B0604020202020204" pitchFamily="34" charset="0"/>
              <a:buChar char="•"/>
            </a:pPr>
            <a:r>
              <a:rPr lang="en-US" altLang="zh-TW" sz="2000" dirty="0">
                <a:solidFill>
                  <a:schemeClr val="tx1"/>
                </a:solidFill>
              </a:rPr>
              <a:t>The cost of this choice is in the lack of flexibility of schema and the support cost of adding new fields</a:t>
            </a:r>
          </a:p>
          <a:p>
            <a:pPr marL="342900" indent="-342900">
              <a:buFont typeface="Arial" panose="020B0604020202020204" pitchFamily="34" charset="0"/>
              <a:buChar char="•"/>
            </a:pPr>
            <a:r>
              <a:rPr lang="en-US" altLang="zh-TW" sz="2800" dirty="0">
                <a:solidFill>
                  <a:schemeClr val="tx1"/>
                </a:solidFill>
              </a:rPr>
              <a:t>Both operational and analytical databases are in MySQL in GCP </a:t>
            </a:r>
          </a:p>
          <a:p>
            <a:pPr marL="1028609" lvl="1" indent="-342900">
              <a:buFont typeface="Arial" panose="020B0604020202020204" pitchFamily="34" charset="0"/>
              <a:buChar char="•"/>
            </a:pPr>
            <a:r>
              <a:rPr lang="en-US" altLang="zh-TW" sz="2000" dirty="0"/>
              <a:t>Makes them easily available </a:t>
            </a:r>
          </a:p>
          <a:p>
            <a:pPr marL="1028609" lvl="1" indent="-342900">
              <a:buFont typeface="Arial" panose="020B0604020202020204" pitchFamily="34" charset="0"/>
              <a:buChar char="•"/>
            </a:pPr>
            <a:r>
              <a:rPr lang="en-US" altLang="zh-TW" sz="2000" dirty="0"/>
              <a:t>Reduces overhead in on prem maintenance</a:t>
            </a:r>
          </a:p>
          <a:p>
            <a:pPr marL="342900" indent="-342900">
              <a:buFont typeface="Arial" panose="020B0604020202020204" pitchFamily="34" charset="0"/>
              <a:buChar char="•"/>
            </a:pPr>
            <a:r>
              <a:rPr lang="en-US" altLang="zh-TW" sz="2800" dirty="0">
                <a:solidFill>
                  <a:schemeClr val="tx1"/>
                </a:solidFill>
              </a:rPr>
              <a:t>Using Star Schema in the analytical database</a:t>
            </a:r>
          </a:p>
          <a:p>
            <a:pPr marL="1028609" lvl="1" indent="-342900">
              <a:buFont typeface="Arial" panose="020B0604020202020204" pitchFamily="34" charset="0"/>
              <a:buChar char="•"/>
            </a:pPr>
            <a:r>
              <a:rPr lang="en-US" altLang="zh-TW" sz="2000" dirty="0"/>
              <a:t>This allows for faster, less complicated ad hoc querying of the data set centered around the specific facts we are interested in</a:t>
            </a: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13</a:t>
            </a:fld>
            <a:endParaRPr lang="en-US" dirty="0"/>
          </a:p>
        </p:txBody>
      </p:sp>
    </p:spTree>
    <p:extLst>
      <p:ext uri="{BB962C8B-B14F-4D97-AF65-F5344CB8AC3E}">
        <p14:creationId xmlns:p14="http://schemas.microsoft.com/office/powerpoint/2010/main" val="3292189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41877483-3834-47CB-9408-3DEE22F38AC4}"/>
              </a:ext>
            </a:extLst>
          </p:cNvPr>
          <p:cNvSpPr txBox="1">
            <a:spLocks/>
          </p:cNvSpPr>
          <p:nvPr/>
        </p:nvSpPr>
        <p:spPr>
          <a:xfrm>
            <a:off x="6226649" y="9848926"/>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21" name="投影片編號版面配置區 3">
            <a:extLst>
              <a:ext uri="{FF2B5EF4-FFF2-40B4-BE49-F238E27FC236}">
                <a16:creationId xmlns:a16="http://schemas.microsoft.com/office/drawing/2014/main" id="{720CF797-77C1-442C-AD25-DF55448348D0}"/>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14</a:t>
            </a:fld>
            <a:endParaRPr lang="en-US" dirty="0"/>
          </a:p>
        </p:txBody>
      </p:sp>
      <p:sp>
        <p:nvSpPr>
          <p:cNvPr id="20" name="テキスト プレースホルダー 3">
            <a:extLst>
              <a:ext uri="{FF2B5EF4-FFF2-40B4-BE49-F238E27FC236}">
                <a16:creationId xmlns:a16="http://schemas.microsoft.com/office/drawing/2014/main" id="{7A0CFD97-677B-4B82-9E25-C3B72C6865E0}"/>
              </a:ext>
            </a:extLst>
          </p:cNvPr>
          <p:cNvSpPr txBox="1">
            <a:spLocks/>
          </p:cNvSpPr>
          <p:nvPr/>
        </p:nvSpPr>
        <p:spPr>
          <a:xfrm>
            <a:off x="0" y="2"/>
            <a:ext cx="18287999" cy="1421365"/>
          </a:xfrm>
          <a:prstGeom prst="rect">
            <a:avLst/>
          </a:prstGeom>
          <a:solidFill>
            <a:srgbClr val="759BA3"/>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ja-JP" sz="4800" b="1" spc="600" dirty="0">
                <a:latin typeface="+mj-lt"/>
                <a:ea typeface="AR ADGothicJP Medium" panose="020B0609000000000000" pitchFamily="49" charset="-128"/>
                <a:cs typeface="Arial" panose="020B0604020202020204" pitchFamily="34" charset="0"/>
              </a:rPr>
              <a:t>EER DIAGRAM</a:t>
            </a:r>
            <a:endParaRPr kumimoji="1" lang="ja-JP" altLang="en-US" sz="4800" b="1" spc="600" dirty="0">
              <a:latin typeface="+mj-lt"/>
              <a:ea typeface="AR ADGothicJP Medium" panose="020B0609000000000000" pitchFamily="49" charset="-128"/>
              <a:cs typeface="Arial" panose="020B0604020202020204" pitchFamily="34" charset="0"/>
            </a:endParaRPr>
          </a:p>
        </p:txBody>
      </p:sp>
      <p:pic>
        <p:nvPicPr>
          <p:cNvPr id="11" name="Picture 10" descr="A screenshot of a social media post&#10;&#10;Description automatically generated">
            <a:extLst>
              <a:ext uri="{FF2B5EF4-FFF2-40B4-BE49-F238E27FC236}">
                <a16:creationId xmlns:a16="http://schemas.microsoft.com/office/drawing/2014/main" id="{1A056371-2DB4-4D12-87A3-A868E102C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269" y="1506426"/>
            <a:ext cx="14761028" cy="7733367"/>
          </a:xfrm>
          <a:prstGeom prst="rect">
            <a:avLst/>
          </a:prstGeom>
        </p:spPr>
      </p:pic>
    </p:spTree>
    <p:extLst>
      <p:ext uri="{BB962C8B-B14F-4D97-AF65-F5344CB8AC3E}">
        <p14:creationId xmlns:p14="http://schemas.microsoft.com/office/powerpoint/2010/main" val="54929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0B64AE3-F59F-4A42-9650-9196873608CF}"/>
              </a:ext>
            </a:extLst>
          </p:cNvPr>
          <p:cNvSpPr txBox="1">
            <a:spLocks/>
          </p:cNvSpPr>
          <p:nvPr/>
        </p:nvSpPr>
        <p:spPr>
          <a:xfrm>
            <a:off x="6226649" y="9805957"/>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12" name="投影片編號版面配置區 3">
            <a:extLst>
              <a:ext uri="{FF2B5EF4-FFF2-40B4-BE49-F238E27FC236}">
                <a16:creationId xmlns:a16="http://schemas.microsoft.com/office/drawing/2014/main" id="{C47049BE-BB2E-478F-83A4-5982BC0AF4DC}"/>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15</a:t>
            </a:fld>
            <a:endParaRPr lang="en-US" dirty="0"/>
          </a:p>
        </p:txBody>
      </p:sp>
      <p:sp>
        <p:nvSpPr>
          <p:cNvPr id="9" name="テキスト プレースホルダー 3">
            <a:extLst>
              <a:ext uri="{FF2B5EF4-FFF2-40B4-BE49-F238E27FC236}">
                <a16:creationId xmlns:a16="http://schemas.microsoft.com/office/drawing/2014/main" id="{05D55B69-8715-4273-9D4D-07486C9E011D}"/>
              </a:ext>
            </a:extLst>
          </p:cNvPr>
          <p:cNvSpPr txBox="1">
            <a:spLocks/>
          </p:cNvSpPr>
          <p:nvPr/>
        </p:nvSpPr>
        <p:spPr>
          <a:xfrm>
            <a:off x="0" y="2"/>
            <a:ext cx="18287999" cy="1421365"/>
          </a:xfrm>
          <a:prstGeom prst="rect">
            <a:avLst/>
          </a:prstGeom>
          <a:solidFill>
            <a:srgbClr val="759BA3"/>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ja-JP" sz="4800" b="1" spc="600" dirty="0">
                <a:latin typeface="+mj-lt"/>
                <a:ea typeface="AR ADGothicJP Medium" panose="020B0609000000000000" pitchFamily="49" charset="-128"/>
                <a:cs typeface="Arial" panose="020B0604020202020204" pitchFamily="34" charset="0"/>
              </a:rPr>
              <a:t>DIMENSIONAL MODEL</a:t>
            </a:r>
            <a:endParaRPr kumimoji="1" lang="ja-JP" altLang="en-US" sz="4800" b="1" spc="600" dirty="0">
              <a:latin typeface="+mj-lt"/>
              <a:ea typeface="AR ADGothicJP Medium" panose="020B0609000000000000" pitchFamily="49" charset="-128"/>
              <a:cs typeface="Arial" panose="020B0604020202020204" pitchFamily="34" charset="0"/>
            </a:endParaRPr>
          </a:p>
        </p:txBody>
      </p:sp>
      <p:pic>
        <p:nvPicPr>
          <p:cNvPr id="11" name="Picture 10" descr="A screenshot of a map&#10;&#10;Description automatically generated">
            <a:extLst>
              <a:ext uri="{FF2B5EF4-FFF2-40B4-BE49-F238E27FC236}">
                <a16:creationId xmlns:a16="http://schemas.microsoft.com/office/drawing/2014/main" id="{54DDC9AA-95C3-4930-A7DD-4F609BA65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065" y="1517064"/>
            <a:ext cx="14603866" cy="7986852"/>
          </a:xfrm>
          <a:prstGeom prst="rect">
            <a:avLst/>
          </a:prstGeom>
        </p:spPr>
      </p:pic>
    </p:spTree>
    <p:extLst>
      <p:ext uri="{BB962C8B-B14F-4D97-AF65-F5344CB8AC3E}">
        <p14:creationId xmlns:p14="http://schemas.microsoft.com/office/powerpoint/2010/main" val="57896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版面配置區 3">
            <a:extLst>
              <a:ext uri="{FF2B5EF4-FFF2-40B4-BE49-F238E27FC236}">
                <a16:creationId xmlns:a16="http://schemas.microsoft.com/office/drawing/2014/main" id="{A8EE06C4-ABE5-44B5-938A-79DB153BD231}"/>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3441" t="4259" r="19" b="41448"/>
          <a:stretch/>
        </p:blipFill>
        <p:spPr>
          <a:xfrm>
            <a:off x="0" y="-4"/>
            <a:ext cx="18288000" cy="10285417"/>
          </a:xfrm>
          <a:prstGeom prst="rect">
            <a:avLst/>
          </a:prstGeom>
        </p:spPr>
      </p:pic>
      <p:sp>
        <p:nvSpPr>
          <p:cNvPr id="3" name="Text Placeholder 2">
            <a:extLst>
              <a:ext uri="{FF2B5EF4-FFF2-40B4-BE49-F238E27FC236}">
                <a16:creationId xmlns:a16="http://schemas.microsoft.com/office/drawing/2014/main" id="{B875E2A5-9BE0-4E6B-99DD-95467C679832}"/>
              </a:ext>
            </a:extLst>
          </p:cNvPr>
          <p:cNvSpPr>
            <a:spLocks noGrp="1"/>
          </p:cNvSpPr>
          <p:nvPr>
            <p:ph type="body" sz="quarter" idx="11"/>
          </p:nvPr>
        </p:nvSpPr>
        <p:spPr>
          <a:xfrm>
            <a:off x="9144000" y="-4"/>
            <a:ext cx="9144000" cy="10285413"/>
          </a:xfrm>
          <a:solidFill>
            <a:srgbClr val="759BA3">
              <a:alpha val="60000"/>
            </a:srgbClr>
          </a:solidFill>
        </p:spPr>
        <p:txBody>
          <a:bodyPr/>
          <a:lstStyle/>
          <a:p>
            <a:endParaRPr lang="en-US" dirty="0"/>
          </a:p>
        </p:txBody>
      </p:sp>
      <p:sp>
        <p:nvSpPr>
          <p:cNvPr id="4" name="Text Placeholder 3">
            <a:extLst>
              <a:ext uri="{FF2B5EF4-FFF2-40B4-BE49-F238E27FC236}">
                <a16:creationId xmlns:a16="http://schemas.microsoft.com/office/drawing/2014/main" id="{28C13EA6-9372-4C10-8D79-CF436C2C590F}"/>
              </a:ext>
            </a:extLst>
          </p:cNvPr>
          <p:cNvSpPr>
            <a:spLocks noGrp="1"/>
          </p:cNvSpPr>
          <p:nvPr>
            <p:ph type="body" sz="quarter" idx="14"/>
          </p:nvPr>
        </p:nvSpPr>
        <p:spPr>
          <a:xfrm>
            <a:off x="11030392" y="1669311"/>
            <a:ext cx="5977448" cy="3849189"/>
          </a:xfrm>
        </p:spPr>
        <p:txBody>
          <a:bodyPr/>
          <a:lstStyle/>
          <a:p>
            <a:r>
              <a:rPr lang="en-US" altLang="zh-TW" spc="600" dirty="0"/>
              <a:t>REPORTING</a:t>
            </a:r>
          </a:p>
        </p:txBody>
      </p:sp>
      <p:sp>
        <p:nvSpPr>
          <p:cNvPr id="6" name="Text Placeholder 5">
            <a:extLst>
              <a:ext uri="{FF2B5EF4-FFF2-40B4-BE49-F238E27FC236}">
                <a16:creationId xmlns:a16="http://schemas.microsoft.com/office/drawing/2014/main" id="{21DECEF4-4927-4F47-AAF9-834D32230D34}"/>
              </a:ext>
            </a:extLst>
          </p:cNvPr>
          <p:cNvSpPr>
            <a:spLocks noGrp="1"/>
          </p:cNvSpPr>
          <p:nvPr>
            <p:ph type="body" sz="quarter" idx="16"/>
          </p:nvPr>
        </p:nvSpPr>
        <p:spPr>
          <a:solidFill>
            <a:srgbClr val="759BA3">
              <a:alpha val="80000"/>
            </a:srgbClr>
          </a:solidFill>
        </p:spPr>
        <p:txBody>
          <a:bodyPr/>
          <a:lstStyle/>
          <a:p>
            <a:endParaRPr lang="en-US" dirty="0"/>
          </a:p>
        </p:txBody>
      </p:sp>
      <p:sp>
        <p:nvSpPr>
          <p:cNvPr id="7" name="Text Placeholder 6">
            <a:extLst>
              <a:ext uri="{FF2B5EF4-FFF2-40B4-BE49-F238E27FC236}">
                <a16:creationId xmlns:a16="http://schemas.microsoft.com/office/drawing/2014/main" id="{2E658ED7-3F69-45D4-B79A-FC437DD87366}"/>
              </a:ext>
            </a:extLst>
          </p:cNvPr>
          <p:cNvSpPr>
            <a:spLocks noGrp="1"/>
          </p:cNvSpPr>
          <p:nvPr>
            <p:ph type="body" sz="quarter" idx="17"/>
          </p:nvPr>
        </p:nvSpPr>
        <p:spPr>
          <a:solidFill>
            <a:srgbClr val="759BA3">
              <a:alpha val="80000"/>
            </a:srgbClr>
          </a:solidFill>
        </p:spPr>
        <p:txBody>
          <a:bodyPr/>
          <a:lstStyle/>
          <a:p>
            <a:endParaRPr lang="en-US" dirty="0"/>
          </a:p>
        </p:txBody>
      </p:sp>
      <p:sp>
        <p:nvSpPr>
          <p:cNvPr id="8" name="Text Placeholder 7">
            <a:extLst>
              <a:ext uri="{FF2B5EF4-FFF2-40B4-BE49-F238E27FC236}">
                <a16:creationId xmlns:a16="http://schemas.microsoft.com/office/drawing/2014/main" id="{1D3254CB-8815-4446-A764-42320FC6A589}"/>
              </a:ext>
            </a:extLst>
          </p:cNvPr>
          <p:cNvSpPr>
            <a:spLocks noGrp="1"/>
          </p:cNvSpPr>
          <p:nvPr>
            <p:ph type="body" sz="quarter" idx="18"/>
          </p:nvPr>
        </p:nvSpPr>
        <p:spPr>
          <a:solidFill>
            <a:srgbClr val="759BA3">
              <a:alpha val="80000"/>
            </a:srgbClr>
          </a:solidFill>
        </p:spPr>
        <p:txBody>
          <a:bodyPr/>
          <a:lstStyle/>
          <a:p>
            <a:endParaRPr lang="en-US" dirty="0"/>
          </a:p>
        </p:txBody>
      </p:sp>
      <p:sp>
        <p:nvSpPr>
          <p:cNvPr id="9" name="Text Placeholder 8">
            <a:extLst>
              <a:ext uri="{FF2B5EF4-FFF2-40B4-BE49-F238E27FC236}">
                <a16:creationId xmlns:a16="http://schemas.microsoft.com/office/drawing/2014/main" id="{821FD62D-4790-4E81-A5EE-EC075300FAA0}"/>
              </a:ext>
            </a:extLst>
          </p:cNvPr>
          <p:cNvSpPr>
            <a:spLocks noGrp="1"/>
          </p:cNvSpPr>
          <p:nvPr>
            <p:ph type="body" sz="quarter" idx="19"/>
          </p:nvPr>
        </p:nvSpPr>
        <p:spPr>
          <a:solidFill>
            <a:srgbClr val="759BA3">
              <a:alpha val="80000"/>
            </a:srgbClr>
          </a:solidFill>
        </p:spPr>
        <p:txBody>
          <a:bodyPr/>
          <a:lstStyle/>
          <a:p>
            <a:endParaRPr lang="en-US" dirty="0"/>
          </a:p>
        </p:txBody>
      </p:sp>
    </p:spTree>
    <p:extLst>
      <p:ext uri="{BB962C8B-B14F-4D97-AF65-F5344CB8AC3E}">
        <p14:creationId xmlns:p14="http://schemas.microsoft.com/office/powerpoint/2010/main" val="4179199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AA1DCEA-A4F5-40BD-9CF7-A3FD080A829F}"/>
              </a:ext>
            </a:extLst>
          </p:cNvPr>
          <p:cNvPicPr>
            <a:picLocks noChangeAspect="1"/>
          </p:cNvPicPr>
          <p:nvPr/>
        </p:nvPicPr>
        <p:blipFill>
          <a:blip r:embed="rId2"/>
          <a:stretch>
            <a:fillRect/>
          </a:stretch>
        </p:blipFill>
        <p:spPr>
          <a:xfrm>
            <a:off x="720072" y="279549"/>
            <a:ext cx="16847855" cy="9439753"/>
          </a:xfrm>
          <a:prstGeom prst="rect">
            <a:avLst/>
          </a:prstGeom>
        </p:spPr>
      </p:pic>
      <p:sp>
        <p:nvSpPr>
          <p:cNvPr id="12" name="Content Placeholder 2">
            <a:extLst>
              <a:ext uri="{FF2B5EF4-FFF2-40B4-BE49-F238E27FC236}">
                <a16:creationId xmlns:a16="http://schemas.microsoft.com/office/drawing/2014/main" id="{E3596BA1-E5FF-48CE-853E-F357192FEED5}"/>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spc="300" dirty="0">
                <a:solidFill>
                  <a:schemeClr val="accent4">
                    <a:lumMod val="50000"/>
                  </a:schemeClr>
                </a:solidFill>
              </a:rPr>
              <a:t>University of Chicago </a:t>
            </a:r>
            <a:r>
              <a:rPr lang="en-US" altLang="zh-TW" sz="1600" spc="300" dirty="0" err="1">
                <a:solidFill>
                  <a:schemeClr val="accent4">
                    <a:lumMod val="50000"/>
                  </a:schemeClr>
                </a:solidFill>
              </a:rPr>
              <a:t>MScA</a:t>
            </a:r>
            <a:r>
              <a:rPr lang="en-US" altLang="zh-TW" sz="1600" spc="300" dirty="0">
                <a:solidFill>
                  <a:schemeClr val="accent4">
                    <a:lumMod val="50000"/>
                  </a:schemeClr>
                </a:solidFill>
              </a:rPr>
              <a:t> JUNE 2019 </a:t>
            </a:r>
          </a:p>
        </p:txBody>
      </p:sp>
      <p:sp>
        <p:nvSpPr>
          <p:cNvPr id="14" name="投影片編號版面配置區 3">
            <a:extLst>
              <a:ext uri="{FF2B5EF4-FFF2-40B4-BE49-F238E27FC236}">
                <a16:creationId xmlns:a16="http://schemas.microsoft.com/office/drawing/2014/main" id="{AC620F67-2054-481C-9326-9D6D17F5528C}"/>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pc="300" smtClean="0"/>
              <a:pPr/>
              <a:t>17</a:t>
            </a:fld>
            <a:endParaRPr lang="en-US" spc="300" dirty="0"/>
          </a:p>
        </p:txBody>
      </p:sp>
      <p:sp>
        <p:nvSpPr>
          <p:cNvPr id="17" name="文字版面配置區 3">
            <a:extLst>
              <a:ext uri="{FF2B5EF4-FFF2-40B4-BE49-F238E27FC236}">
                <a16:creationId xmlns:a16="http://schemas.microsoft.com/office/drawing/2014/main" id="{A0648DF6-9433-4DE3-A62C-C73028270E7B}"/>
              </a:ext>
            </a:extLst>
          </p:cNvPr>
          <p:cNvSpPr txBox="1">
            <a:spLocks/>
          </p:cNvSpPr>
          <p:nvPr/>
        </p:nvSpPr>
        <p:spPr>
          <a:xfrm>
            <a:off x="6686551" y="1443038"/>
            <a:ext cx="11601450" cy="1300162"/>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4400" spc="300" dirty="0">
                <a:solidFill>
                  <a:schemeClr val="tx1">
                    <a:lumMod val="50000"/>
                    <a:lumOff val="50000"/>
                  </a:schemeClr>
                </a:solidFill>
              </a:rPr>
              <a:t>DETAILS OF RENTAL PRICE AND INCOME</a:t>
            </a:r>
            <a:endParaRPr lang="zh-TW" altLang="en-US" sz="4400" spc="300" dirty="0">
              <a:solidFill>
                <a:schemeClr val="tx1">
                  <a:lumMod val="50000"/>
                  <a:lumOff val="50000"/>
                </a:schemeClr>
              </a:solidFill>
            </a:endParaRPr>
          </a:p>
        </p:txBody>
      </p:sp>
    </p:spTree>
    <p:extLst>
      <p:ext uri="{BB962C8B-B14F-4D97-AF65-F5344CB8AC3E}">
        <p14:creationId xmlns:p14="http://schemas.microsoft.com/office/powerpoint/2010/main" val="2812364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89EE569-0244-47EC-9EB0-5785F9771717}"/>
              </a:ext>
            </a:extLst>
          </p:cNvPr>
          <p:cNvPicPr>
            <a:picLocks noChangeAspect="1"/>
          </p:cNvPicPr>
          <p:nvPr/>
        </p:nvPicPr>
        <p:blipFill>
          <a:blip r:embed="rId2"/>
          <a:stretch>
            <a:fillRect/>
          </a:stretch>
        </p:blipFill>
        <p:spPr>
          <a:xfrm>
            <a:off x="390431" y="211768"/>
            <a:ext cx="13504731" cy="7278340"/>
          </a:xfrm>
          <a:prstGeom prst="rect">
            <a:avLst/>
          </a:prstGeom>
        </p:spPr>
      </p:pic>
      <p:sp>
        <p:nvSpPr>
          <p:cNvPr id="19" name="投影片編號版面配置區 3">
            <a:extLst>
              <a:ext uri="{FF2B5EF4-FFF2-40B4-BE49-F238E27FC236}">
                <a16:creationId xmlns:a16="http://schemas.microsoft.com/office/drawing/2014/main" id="{69F8023F-2175-407A-B050-FD8788DC5C0A}"/>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18</a:t>
            </a:fld>
            <a:endParaRPr lang="en-US" dirty="0"/>
          </a:p>
        </p:txBody>
      </p:sp>
      <p:sp>
        <p:nvSpPr>
          <p:cNvPr id="15" name="文字版面配置區 9">
            <a:extLst>
              <a:ext uri="{FF2B5EF4-FFF2-40B4-BE49-F238E27FC236}">
                <a16:creationId xmlns:a16="http://schemas.microsoft.com/office/drawing/2014/main" id="{9A3C0F61-EB1D-412A-A215-4FC1B74B2A24}"/>
              </a:ext>
            </a:extLst>
          </p:cNvPr>
          <p:cNvSpPr txBox="1">
            <a:spLocks/>
          </p:cNvSpPr>
          <p:nvPr/>
        </p:nvSpPr>
        <p:spPr>
          <a:xfrm>
            <a:off x="10965838" y="5352384"/>
            <a:ext cx="5858648" cy="3763594"/>
          </a:xfrm>
          <a:prstGeom prst="rect">
            <a:avLst/>
          </a:prstGeom>
          <a:solidFill>
            <a:srgbClr val="FFFFFF">
              <a:alpha val="89804"/>
            </a:srgbClr>
          </a:solidFill>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nchor="ctr">
            <a:spAutoFit/>
          </a:bodyPr>
          <a:lstStyle>
            <a:lvl1pPr marL="342900" indent="-342900" algn="l" defTabSz="1371417" rtl="0" eaLnBrk="1" latinLnBrk="0" hangingPunct="1">
              <a:lnSpc>
                <a:spcPct val="130000"/>
              </a:lnSpc>
              <a:spcBef>
                <a:spcPts val="1200"/>
              </a:spcBef>
              <a:buFont typeface="Wingdings" panose="05000000000000000000" pitchFamily="2" charset="2"/>
              <a:buChar char="n"/>
              <a:defRPr sz="2000" kern="1200" baseline="0">
                <a:solidFill>
                  <a:schemeClr val="bg1"/>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spcBef>
                <a:spcPts val="300"/>
              </a:spcBef>
              <a:spcAft>
                <a:spcPts val="500"/>
              </a:spcAft>
            </a:pPr>
            <a:r>
              <a:rPr lang="en-US" altLang="zh-TW" spc="300" dirty="0">
                <a:solidFill>
                  <a:schemeClr val="tx1">
                    <a:lumMod val="50000"/>
                    <a:lumOff val="50000"/>
                  </a:schemeClr>
                </a:solidFill>
                <a:latin typeface="Average"/>
              </a:rPr>
              <a:t>Customer can utilize the dashboards  to find nice neighborhood. </a:t>
            </a:r>
          </a:p>
          <a:p>
            <a:pPr>
              <a:spcBef>
                <a:spcPts val="300"/>
              </a:spcBef>
              <a:spcAft>
                <a:spcPts val="500"/>
              </a:spcAft>
            </a:pPr>
            <a:r>
              <a:rPr lang="en-US" altLang="zh-TW" spc="300" dirty="0">
                <a:solidFill>
                  <a:schemeClr val="tx1">
                    <a:lumMod val="50000"/>
                    <a:lumOff val="50000"/>
                  </a:schemeClr>
                </a:solidFill>
                <a:latin typeface="Average"/>
              </a:rPr>
              <a:t>Business owners can have a generic view of locations with high growing potentials. They can identify target audiences by finding locations with lower listing prices or rent but with customers with relative high effective buying power.   </a:t>
            </a:r>
            <a:endParaRPr lang="en-US" altLang="zh-TW" sz="1600" spc="300" dirty="0">
              <a:solidFill>
                <a:schemeClr val="tx1">
                  <a:lumMod val="50000"/>
                  <a:lumOff val="50000"/>
                </a:schemeClr>
              </a:solidFill>
              <a:latin typeface="Average"/>
            </a:endParaRPr>
          </a:p>
        </p:txBody>
      </p:sp>
      <p:grpSp>
        <p:nvGrpSpPr>
          <p:cNvPr id="2" name="群組 1">
            <a:extLst>
              <a:ext uri="{FF2B5EF4-FFF2-40B4-BE49-F238E27FC236}">
                <a16:creationId xmlns:a16="http://schemas.microsoft.com/office/drawing/2014/main" id="{ED740730-05F8-4C30-960B-27490F9E1969}"/>
              </a:ext>
            </a:extLst>
          </p:cNvPr>
          <p:cNvGrpSpPr/>
          <p:nvPr/>
        </p:nvGrpSpPr>
        <p:grpSpPr>
          <a:xfrm>
            <a:off x="14547651" y="604936"/>
            <a:ext cx="2276835" cy="3246002"/>
            <a:chOff x="13898718" y="5372278"/>
            <a:chExt cx="2276835" cy="3246002"/>
          </a:xfrm>
        </p:grpSpPr>
        <p:grpSp>
          <p:nvGrpSpPr>
            <p:cNvPr id="14" name="群組 13">
              <a:extLst>
                <a:ext uri="{FF2B5EF4-FFF2-40B4-BE49-F238E27FC236}">
                  <a16:creationId xmlns:a16="http://schemas.microsoft.com/office/drawing/2014/main" id="{4E2CE47E-B360-40A8-9976-371A653203BA}"/>
                </a:ext>
              </a:extLst>
            </p:cNvPr>
            <p:cNvGrpSpPr/>
            <p:nvPr/>
          </p:nvGrpSpPr>
          <p:grpSpPr>
            <a:xfrm>
              <a:off x="13898718" y="6570008"/>
              <a:ext cx="2060420" cy="2048272"/>
              <a:chOff x="14705002" y="6726262"/>
              <a:chExt cx="1994178" cy="2050706"/>
            </a:xfrm>
          </p:grpSpPr>
          <p:pic>
            <p:nvPicPr>
              <p:cNvPr id="12" name="圖片 11">
                <a:extLst>
                  <a:ext uri="{FF2B5EF4-FFF2-40B4-BE49-F238E27FC236}">
                    <a16:creationId xmlns:a16="http://schemas.microsoft.com/office/drawing/2014/main" id="{639806CB-EDE2-479B-8F3E-8F5778B67960}"/>
                  </a:ext>
                </a:extLst>
              </p:cNvPr>
              <p:cNvPicPr>
                <a:picLocks noChangeAspect="1"/>
              </p:cNvPicPr>
              <p:nvPr/>
            </p:nvPicPr>
            <p:blipFill>
              <a:blip r:embed="rId3"/>
              <a:stretch>
                <a:fillRect/>
              </a:stretch>
            </p:blipFill>
            <p:spPr>
              <a:xfrm>
                <a:off x="14849919" y="7487897"/>
                <a:ext cx="1723910" cy="1289071"/>
              </a:xfrm>
              <a:prstGeom prst="rect">
                <a:avLst/>
              </a:prstGeom>
            </p:spPr>
          </p:pic>
          <p:sp>
            <p:nvSpPr>
              <p:cNvPr id="13" name="Content Placeholder 2">
                <a:extLst>
                  <a:ext uri="{FF2B5EF4-FFF2-40B4-BE49-F238E27FC236}">
                    <a16:creationId xmlns:a16="http://schemas.microsoft.com/office/drawing/2014/main" id="{5BE7F9E3-00DA-4DB0-8396-8D7DE739DA39}"/>
                  </a:ext>
                </a:extLst>
              </p:cNvPr>
              <p:cNvSpPr txBox="1">
                <a:spLocks/>
              </p:cNvSpPr>
              <p:nvPr/>
            </p:nvSpPr>
            <p:spPr>
              <a:xfrm>
                <a:off x="14705002" y="6726262"/>
                <a:ext cx="1994178" cy="761636"/>
              </a:xfrm>
              <a:prstGeom prst="rect">
                <a:avLst/>
              </a:prstGeom>
              <a:solidFill>
                <a:srgbClr val="F2F2F2"/>
              </a:solid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lang="en-US" altLang="zh-TW" sz="1800" dirty="0">
                    <a:solidFill>
                      <a:schemeClr val="tx1">
                        <a:lumMod val="50000"/>
                        <a:lumOff val="50000"/>
                      </a:schemeClr>
                    </a:solidFill>
                  </a:rPr>
                  <a:t>Household Effective</a:t>
                </a:r>
                <a:br>
                  <a:rPr lang="en-US" altLang="zh-TW" sz="1800" dirty="0">
                    <a:solidFill>
                      <a:schemeClr val="tx1">
                        <a:lumMod val="50000"/>
                        <a:lumOff val="50000"/>
                      </a:schemeClr>
                    </a:solidFill>
                  </a:rPr>
                </a:br>
                <a:r>
                  <a:rPr lang="en-US" altLang="zh-TW" sz="1800" dirty="0">
                    <a:solidFill>
                      <a:schemeClr val="tx1">
                        <a:lumMod val="50000"/>
                        <a:lumOff val="50000"/>
                      </a:schemeClr>
                    </a:solidFill>
                  </a:rPr>
                  <a:t>Buying Power</a:t>
                </a:r>
              </a:p>
            </p:txBody>
          </p:sp>
        </p:grpSp>
        <p:pic>
          <p:nvPicPr>
            <p:cNvPr id="18" name="圖片 17">
              <a:extLst>
                <a:ext uri="{FF2B5EF4-FFF2-40B4-BE49-F238E27FC236}">
                  <a16:creationId xmlns:a16="http://schemas.microsoft.com/office/drawing/2014/main" id="{3E6D2B31-88B6-4560-AA88-E898E4B687C6}"/>
                </a:ext>
              </a:extLst>
            </p:cNvPr>
            <p:cNvPicPr>
              <a:picLocks noChangeAspect="1"/>
            </p:cNvPicPr>
            <p:nvPr/>
          </p:nvPicPr>
          <p:blipFill>
            <a:blip r:embed="rId4"/>
            <a:stretch>
              <a:fillRect/>
            </a:stretch>
          </p:blipFill>
          <p:spPr>
            <a:xfrm>
              <a:off x="13898718" y="5907846"/>
              <a:ext cx="2276835" cy="499200"/>
            </a:xfrm>
            <a:prstGeom prst="rect">
              <a:avLst/>
            </a:prstGeom>
          </p:spPr>
        </p:pic>
        <p:sp>
          <p:nvSpPr>
            <p:cNvPr id="20" name="Content Placeholder 2">
              <a:extLst>
                <a:ext uri="{FF2B5EF4-FFF2-40B4-BE49-F238E27FC236}">
                  <a16:creationId xmlns:a16="http://schemas.microsoft.com/office/drawing/2014/main" id="{B0223571-116D-494E-93EE-97303DA4A49B}"/>
                </a:ext>
              </a:extLst>
            </p:cNvPr>
            <p:cNvSpPr txBox="1">
              <a:spLocks/>
            </p:cNvSpPr>
            <p:nvPr/>
          </p:nvSpPr>
          <p:spPr>
            <a:xfrm>
              <a:off x="13898718" y="5372278"/>
              <a:ext cx="2060420" cy="499199"/>
            </a:xfrm>
            <a:prstGeom prst="rect">
              <a:avLst/>
            </a:prstGeom>
            <a:solidFill>
              <a:srgbClr val="F2F2F2"/>
            </a:solid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lang="en-US" altLang="zh-TW" sz="1800" dirty="0">
                  <a:solidFill>
                    <a:schemeClr val="tx1">
                      <a:lumMod val="50000"/>
                      <a:lumOff val="50000"/>
                    </a:schemeClr>
                  </a:solidFill>
                </a:rPr>
                <a:t>Listing Price/ </a:t>
              </a:r>
              <a:r>
                <a:rPr lang="en-US" altLang="zh-TW" sz="1800" dirty="0" err="1">
                  <a:solidFill>
                    <a:schemeClr val="tx1">
                      <a:lumMod val="50000"/>
                      <a:lumOff val="50000"/>
                    </a:schemeClr>
                  </a:solidFill>
                </a:rPr>
                <a:t>sq</a:t>
              </a:r>
              <a:r>
                <a:rPr lang="en-US" altLang="zh-TW" sz="1800" dirty="0">
                  <a:solidFill>
                    <a:schemeClr val="tx1">
                      <a:lumMod val="50000"/>
                      <a:lumOff val="50000"/>
                    </a:schemeClr>
                  </a:solidFill>
                </a:rPr>
                <a:t> ft</a:t>
              </a:r>
            </a:p>
          </p:txBody>
        </p:sp>
      </p:grpSp>
      <p:sp>
        <p:nvSpPr>
          <p:cNvPr id="21" name="文字版面配置區 3">
            <a:extLst>
              <a:ext uri="{FF2B5EF4-FFF2-40B4-BE49-F238E27FC236}">
                <a16:creationId xmlns:a16="http://schemas.microsoft.com/office/drawing/2014/main" id="{5FA2DB01-67CE-47D9-8125-19D189809464}"/>
              </a:ext>
            </a:extLst>
          </p:cNvPr>
          <p:cNvSpPr txBox="1">
            <a:spLocks/>
          </p:cNvSpPr>
          <p:nvPr/>
        </p:nvSpPr>
        <p:spPr>
          <a:xfrm>
            <a:off x="0" y="7490108"/>
            <a:ext cx="8986942" cy="1789196"/>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4400" spc="300" dirty="0">
                <a:solidFill>
                  <a:schemeClr val="tx1">
                    <a:lumMod val="50000"/>
                    <a:lumOff val="50000"/>
                  </a:schemeClr>
                </a:solidFill>
              </a:rPr>
              <a:t>LIST PRICE/SQ FT AND </a:t>
            </a:r>
          </a:p>
          <a:p>
            <a:pPr algn="ctr"/>
            <a:r>
              <a:rPr lang="en-US" altLang="zh-TW" sz="4400" spc="300" dirty="0">
                <a:solidFill>
                  <a:schemeClr val="tx1">
                    <a:lumMod val="50000"/>
                    <a:lumOff val="50000"/>
                  </a:schemeClr>
                </a:solidFill>
              </a:rPr>
              <a:t>EFFECTIVE BUYING POWER </a:t>
            </a:r>
          </a:p>
        </p:txBody>
      </p:sp>
    </p:spTree>
    <p:extLst>
      <p:ext uri="{BB962C8B-B14F-4D97-AF65-F5344CB8AC3E}">
        <p14:creationId xmlns:p14="http://schemas.microsoft.com/office/powerpoint/2010/main" val="25504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E8890AD2-553C-4954-A3C8-1C59BD27985F}"/>
              </a:ext>
            </a:extLst>
          </p:cNvPr>
          <p:cNvPicPr>
            <a:picLocks noChangeAspect="1"/>
          </p:cNvPicPr>
          <p:nvPr/>
        </p:nvPicPr>
        <p:blipFill>
          <a:blip r:embed="rId2"/>
          <a:stretch>
            <a:fillRect/>
          </a:stretch>
        </p:blipFill>
        <p:spPr>
          <a:xfrm>
            <a:off x="422031" y="398581"/>
            <a:ext cx="17314567" cy="9612925"/>
          </a:xfrm>
          <a:prstGeom prst="rect">
            <a:avLst/>
          </a:prstGeom>
        </p:spPr>
      </p:pic>
      <p:sp>
        <p:nvSpPr>
          <p:cNvPr id="15" name="文字版面配置區 3">
            <a:extLst>
              <a:ext uri="{FF2B5EF4-FFF2-40B4-BE49-F238E27FC236}">
                <a16:creationId xmlns:a16="http://schemas.microsoft.com/office/drawing/2014/main" id="{D97D516E-D67E-4B7D-A12B-2BFED12DC901}"/>
              </a:ext>
            </a:extLst>
          </p:cNvPr>
          <p:cNvSpPr txBox="1">
            <a:spLocks/>
          </p:cNvSpPr>
          <p:nvPr/>
        </p:nvSpPr>
        <p:spPr>
          <a:xfrm>
            <a:off x="-23446" y="4454769"/>
            <a:ext cx="9435285" cy="852060"/>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pc="600" dirty="0">
                <a:solidFill>
                  <a:schemeClr val="tx1">
                    <a:lumMod val="50000"/>
                    <a:lumOff val="50000"/>
                  </a:schemeClr>
                </a:solidFill>
              </a:rPr>
              <a:t>TOP 10 DASHBOARD </a:t>
            </a:r>
            <a:endParaRPr lang="zh-TW" altLang="en-US" spc="600" dirty="0">
              <a:solidFill>
                <a:schemeClr val="tx1">
                  <a:lumMod val="50000"/>
                  <a:lumOff val="50000"/>
                </a:schemeClr>
              </a:solidFill>
            </a:endParaRPr>
          </a:p>
        </p:txBody>
      </p:sp>
      <p:sp>
        <p:nvSpPr>
          <p:cNvPr id="18" name="文字版面配置區 9">
            <a:extLst>
              <a:ext uri="{FF2B5EF4-FFF2-40B4-BE49-F238E27FC236}">
                <a16:creationId xmlns:a16="http://schemas.microsoft.com/office/drawing/2014/main" id="{869F0CFE-865C-41D4-B977-1E1830C350E5}"/>
              </a:ext>
            </a:extLst>
          </p:cNvPr>
          <p:cNvSpPr txBox="1">
            <a:spLocks/>
          </p:cNvSpPr>
          <p:nvPr/>
        </p:nvSpPr>
        <p:spPr>
          <a:xfrm>
            <a:off x="11818798" y="2374780"/>
            <a:ext cx="5507913" cy="1727524"/>
          </a:xfrm>
          <a:prstGeom prst="rect">
            <a:avLst/>
          </a:prstGeom>
          <a:solidFill>
            <a:srgbClr val="FFFFFF">
              <a:alpha val="80000"/>
            </a:srgbClr>
          </a:solidFill>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spAutoFit/>
          </a:bodyPr>
          <a:lstStyle>
            <a:lvl1pPr marL="342900" indent="-342900" algn="l" defTabSz="1371417" rtl="0" eaLnBrk="1" latinLnBrk="0" hangingPunct="1">
              <a:lnSpc>
                <a:spcPct val="130000"/>
              </a:lnSpc>
              <a:spcBef>
                <a:spcPts val="1200"/>
              </a:spcBef>
              <a:buFont typeface="Wingdings" panose="05000000000000000000" pitchFamily="2" charset="2"/>
              <a:buChar char="n"/>
              <a:defRPr sz="2000" kern="1200" baseline="0">
                <a:solidFill>
                  <a:schemeClr val="bg1"/>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spcBef>
                <a:spcPts val="300"/>
              </a:spcBef>
              <a:spcAft>
                <a:spcPts val="500"/>
              </a:spcAft>
            </a:pPr>
            <a:r>
              <a:rPr lang="en-US" altLang="zh-TW" sz="2800" dirty="0">
                <a:solidFill>
                  <a:schemeClr val="tx1">
                    <a:lumMod val="50000"/>
                    <a:lumOff val="50000"/>
                  </a:schemeClr>
                </a:solidFill>
                <a:latin typeface="Average"/>
              </a:rPr>
              <a:t>The dashboard can be filtered by</a:t>
            </a:r>
            <a:br>
              <a:rPr lang="en-US" altLang="zh-TW" sz="2800" dirty="0">
                <a:solidFill>
                  <a:schemeClr val="tx1">
                    <a:lumMod val="50000"/>
                    <a:lumOff val="50000"/>
                  </a:schemeClr>
                </a:solidFill>
                <a:latin typeface="Average"/>
              </a:rPr>
            </a:br>
            <a:r>
              <a:rPr lang="en-US" altLang="zh-TW" sz="2800" dirty="0">
                <a:solidFill>
                  <a:schemeClr val="tx1">
                    <a:lumMod val="50000"/>
                    <a:lumOff val="50000"/>
                  </a:schemeClr>
                </a:solidFill>
                <a:latin typeface="Average"/>
              </a:rPr>
              <a:t> state, city, and zip code to have clear picture of each location.  </a:t>
            </a:r>
          </a:p>
        </p:txBody>
      </p:sp>
    </p:spTree>
    <p:extLst>
      <p:ext uri="{BB962C8B-B14F-4D97-AF65-F5344CB8AC3E}">
        <p14:creationId xmlns:p14="http://schemas.microsoft.com/office/powerpoint/2010/main" val="410194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p:cNvSpPr>
            <a:spLocks noGrp="1"/>
          </p:cNvSpPr>
          <p:nvPr>
            <p:ph type="body" sz="quarter" idx="12"/>
          </p:nvPr>
        </p:nvSpPr>
        <p:spPr/>
        <p:txBody>
          <a:bodyPr/>
          <a:lstStyle/>
          <a:p>
            <a:r>
              <a:rPr kumimoji="1" lang="en-US" altLang="ja-JP" dirty="0"/>
              <a:t>Business Use Case</a:t>
            </a:r>
            <a:endParaRPr kumimoji="1" lang="ja-JP" altLang="en-US" dirty="0"/>
          </a:p>
          <a:p>
            <a:endParaRPr kumimoji="1" lang="ja-JP" altLang="en-US" b="1" dirty="0"/>
          </a:p>
        </p:txBody>
      </p:sp>
      <p:sp>
        <p:nvSpPr>
          <p:cNvPr id="21" name="テキスト プレースホルダー 20"/>
          <p:cNvSpPr>
            <a:spLocks noGrp="1"/>
          </p:cNvSpPr>
          <p:nvPr>
            <p:ph type="body" sz="quarter" idx="13"/>
          </p:nvPr>
        </p:nvSpPr>
        <p:spPr/>
        <p:txBody>
          <a:bodyPr/>
          <a:lstStyle/>
          <a:p>
            <a:r>
              <a:rPr kumimoji="1" lang="en-US" altLang="ja-JP" dirty="0"/>
              <a:t>Executive Summary</a:t>
            </a:r>
            <a:endParaRPr kumimoji="1" lang="ja-JP" altLang="en-US" dirty="0"/>
          </a:p>
        </p:txBody>
      </p:sp>
      <p:sp>
        <p:nvSpPr>
          <p:cNvPr id="22" name="テキスト プレースホルダー 21"/>
          <p:cNvSpPr>
            <a:spLocks noGrp="1"/>
          </p:cNvSpPr>
          <p:nvPr>
            <p:ph type="body" sz="quarter" idx="14"/>
          </p:nvPr>
        </p:nvSpPr>
        <p:spPr/>
        <p:txBody>
          <a:bodyPr/>
          <a:lstStyle/>
          <a:p>
            <a:r>
              <a:rPr kumimoji="1" lang="en-US" altLang="ja-JP" dirty="0"/>
              <a:t>Goals and analysis needs</a:t>
            </a:r>
            <a:endParaRPr kumimoji="1" lang="ja-JP" altLang="en-US" dirty="0"/>
          </a:p>
        </p:txBody>
      </p:sp>
      <p:sp>
        <p:nvSpPr>
          <p:cNvPr id="23" name="テキスト プレースホルダー 22"/>
          <p:cNvSpPr>
            <a:spLocks noGrp="1"/>
          </p:cNvSpPr>
          <p:nvPr>
            <p:ph type="body" sz="quarter" idx="15"/>
          </p:nvPr>
        </p:nvSpPr>
        <p:spPr/>
        <p:txBody>
          <a:bodyPr/>
          <a:lstStyle/>
          <a:p>
            <a:r>
              <a:rPr kumimoji="1" lang="en-US" altLang="ja-JP" dirty="0"/>
              <a:t>Research Objectives</a:t>
            </a:r>
            <a:endParaRPr kumimoji="1" lang="ja-JP" altLang="en-US" dirty="0"/>
          </a:p>
        </p:txBody>
      </p:sp>
      <p:sp>
        <p:nvSpPr>
          <p:cNvPr id="24" name="テキスト プレースホルダー 23"/>
          <p:cNvSpPr>
            <a:spLocks noGrp="1"/>
          </p:cNvSpPr>
          <p:nvPr>
            <p:ph type="body" sz="quarter" idx="16"/>
          </p:nvPr>
        </p:nvSpPr>
        <p:spPr/>
        <p:txBody>
          <a:bodyPr/>
          <a:lstStyle/>
          <a:p>
            <a:r>
              <a:rPr kumimoji="1" lang="en-US" altLang="ja-JP" dirty="0"/>
              <a:t>ETL, models, and choices</a:t>
            </a:r>
            <a:endParaRPr kumimoji="1" lang="ja-JP" altLang="en-US" dirty="0"/>
          </a:p>
        </p:txBody>
      </p:sp>
      <p:sp>
        <p:nvSpPr>
          <p:cNvPr id="25" name="テキスト プレースホルダー 24"/>
          <p:cNvSpPr>
            <a:spLocks noGrp="1"/>
          </p:cNvSpPr>
          <p:nvPr>
            <p:ph type="body" sz="quarter" idx="17"/>
          </p:nvPr>
        </p:nvSpPr>
        <p:spPr>
          <a:xfrm>
            <a:off x="3670581" y="6699603"/>
            <a:ext cx="5354446" cy="747032"/>
          </a:xfrm>
        </p:spPr>
        <p:txBody>
          <a:bodyPr/>
          <a:lstStyle/>
          <a:p>
            <a:r>
              <a:rPr kumimoji="1" lang="en-US" altLang="ja-JP" dirty="0"/>
              <a:t>Methodology </a:t>
            </a:r>
          </a:p>
          <a:p>
            <a:r>
              <a:rPr kumimoji="1" lang="en-US" altLang="ja-JP" dirty="0"/>
              <a:t>&amp;</a:t>
            </a:r>
            <a:r>
              <a:rPr kumimoji="1" lang="zh-TW" altLang="en-US" dirty="0"/>
              <a:t> </a:t>
            </a:r>
            <a:r>
              <a:rPr kumimoji="1" lang="en-US" altLang="ja-JP" dirty="0"/>
              <a:t>Tools Considerations</a:t>
            </a:r>
            <a:endParaRPr kumimoji="1" lang="ja-JP" altLang="en-US" dirty="0"/>
          </a:p>
        </p:txBody>
      </p:sp>
      <p:sp>
        <p:nvSpPr>
          <p:cNvPr id="26" name="テキスト プレースホルダー 25"/>
          <p:cNvSpPr>
            <a:spLocks noGrp="1"/>
          </p:cNvSpPr>
          <p:nvPr>
            <p:ph type="body" sz="quarter" idx="18"/>
          </p:nvPr>
        </p:nvSpPr>
        <p:spPr/>
        <p:txBody>
          <a:bodyPr/>
          <a:lstStyle/>
          <a:p>
            <a:r>
              <a:rPr kumimoji="1" lang="en-US" altLang="ja-JP" dirty="0"/>
              <a:t>Tableau and R</a:t>
            </a:r>
            <a:endParaRPr kumimoji="1" lang="ja-JP" altLang="en-US" dirty="0"/>
          </a:p>
        </p:txBody>
      </p:sp>
      <p:sp>
        <p:nvSpPr>
          <p:cNvPr id="27" name="テキスト プレースホルダー 26"/>
          <p:cNvSpPr>
            <a:spLocks noGrp="1"/>
          </p:cNvSpPr>
          <p:nvPr>
            <p:ph type="body" sz="quarter" idx="19"/>
          </p:nvPr>
        </p:nvSpPr>
        <p:spPr/>
        <p:txBody>
          <a:bodyPr/>
          <a:lstStyle/>
          <a:p>
            <a:r>
              <a:rPr kumimoji="1" lang="en-US" altLang="ja-JP" dirty="0"/>
              <a:t>Reporting</a:t>
            </a:r>
            <a:endParaRPr kumimoji="1" lang="ja-JP" altLang="en-US" dirty="0"/>
          </a:p>
        </p:txBody>
      </p:sp>
      <p:sp>
        <p:nvSpPr>
          <p:cNvPr id="28" name="テキスト プレースホルダー 27"/>
          <p:cNvSpPr>
            <a:spLocks noGrp="1"/>
          </p:cNvSpPr>
          <p:nvPr>
            <p:ph type="body" sz="quarter" idx="20"/>
          </p:nvPr>
        </p:nvSpPr>
        <p:spPr/>
        <p:txBody>
          <a:bodyPr/>
          <a:lstStyle/>
          <a:p>
            <a:r>
              <a:rPr kumimoji="1" lang="en-US" altLang="ja-JP" dirty="0"/>
              <a:t>Lessons, learnings, and ramblings</a:t>
            </a:r>
            <a:endParaRPr kumimoji="1" lang="ja-JP" altLang="en-US" dirty="0"/>
          </a:p>
        </p:txBody>
      </p:sp>
      <p:sp>
        <p:nvSpPr>
          <p:cNvPr id="29" name="テキスト プレースホルダー 28"/>
          <p:cNvSpPr>
            <a:spLocks noGrp="1"/>
          </p:cNvSpPr>
          <p:nvPr>
            <p:ph type="body" sz="quarter" idx="21"/>
          </p:nvPr>
        </p:nvSpPr>
        <p:spPr>
          <a:xfrm>
            <a:off x="10640296" y="4829516"/>
            <a:ext cx="7228156" cy="747032"/>
          </a:xfrm>
        </p:spPr>
        <p:txBody>
          <a:bodyPr/>
          <a:lstStyle/>
          <a:p>
            <a:r>
              <a:rPr kumimoji="1" lang="en-US" altLang="ja-JP" dirty="0"/>
              <a:t>Challenges, Conclusions, </a:t>
            </a:r>
          </a:p>
          <a:p>
            <a:r>
              <a:rPr kumimoji="1" lang="en-US" altLang="ja-JP" dirty="0"/>
              <a:t>&amp;</a:t>
            </a:r>
            <a:r>
              <a:rPr kumimoji="1" lang="zh-TW" altLang="en-US" dirty="0"/>
              <a:t> </a:t>
            </a:r>
            <a:r>
              <a:rPr kumimoji="1" lang="en-US" altLang="ja-JP" dirty="0"/>
              <a:t>Recommendations</a:t>
            </a:r>
            <a:endParaRPr kumimoji="1" lang="ja-JP" altLang="en-US" dirty="0"/>
          </a:p>
          <a:p>
            <a:endParaRPr kumimoji="1" lang="ja-JP" altLang="en-US" dirty="0"/>
          </a:p>
        </p:txBody>
      </p:sp>
      <p:sp>
        <p:nvSpPr>
          <p:cNvPr id="30" name="テキスト プレースホルダー 29"/>
          <p:cNvSpPr>
            <a:spLocks noGrp="1"/>
          </p:cNvSpPr>
          <p:nvPr>
            <p:ph type="body" sz="quarter" idx="22"/>
          </p:nvPr>
        </p:nvSpPr>
        <p:spPr/>
        <p:txBody>
          <a:bodyPr/>
          <a:lstStyle/>
          <a:p>
            <a:r>
              <a:rPr kumimoji="1" lang="en-US" altLang="ja-JP" dirty="0"/>
              <a:t>Where to find the data we used</a:t>
            </a:r>
            <a:endParaRPr kumimoji="1" lang="ja-JP" altLang="en-US" dirty="0"/>
          </a:p>
        </p:txBody>
      </p:sp>
      <p:sp>
        <p:nvSpPr>
          <p:cNvPr id="31" name="テキスト プレースホルダー 30"/>
          <p:cNvSpPr>
            <a:spLocks noGrp="1"/>
          </p:cNvSpPr>
          <p:nvPr>
            <p:ph type="body" sz="quarter" idx="23"/>
          </p:nvPr>
        </p:nvSpPr>
        <p:spPr>
          <a:xfrm>
            <a:off x="10640297" y="7174734"/>
            <a:ext cx="5354446" cy="747032"/>
          </a:xfrm>
        </p:spPr>
        <p:txBody>
          <a:bodyPr/>
          <a:lstStyle/>
          <a:p>
            <a:r>
              <a:rPr kumimoji="1" lang="en-US" altLang="ja-JP" dirty="0"/>
              <a:t>References</a:t>
            </a:r>
            <a:endParaRPr kumimoji="1" lang="ja-JP" altLang="en-US" dirty="0"/>
          </a:p>
          <a:p>
            <a:endParaRPr kumimoji="1" lang="ja-JP" altLang="en-US" dirty="0"/>
          </a:p>
        </p:txBody>
      </p:sp>
      <p:sp>
        <p:nvSpPr>
          <p:cNvPr id="32" name="フッター プレースホルダー 31"/>
          <p:cNvSpPr>
            <a:spLocks noGrp="1"/>
          </p:cNvSpPr>
          <p:nvPr>
            <p:ph type="ftr" sz="quarter" idx="10"/>
          </p:nvPr>
        </p:nvSpPr>
        <p:spPr/>
        <p:txBody>
          <a:bodyPr/>
          <a:lstStyle/>
          <a:p>
            <a:endParaRPr lang="en-US" dirty="0"/>
          </a:p>
        </p:txBody>
      </p:sp>
      <p:sp>
        <p:nvSpPr>
          <p:cNvPr id="33" name="スライド番号プレースホルダー 32"/>
          <p:cNvSpPr>
            <a:spLocks noGrp="1"/>
          </p:cNvSpPr>
          <p:nvPr>
            <p:ph type="sldNum" sz="quarter" idx="11"/>
          </p:nvPr>
        </p:nvSpPr>
        <p:spPr/>
        <p:txBody>
          <a:bodyPr/>
          <a:lstStyle/>
          <a:p>
            <a:fld id="{03EB59E2-90B9-4CD3-AC74-D672227E13C3}" type="slidenum">
              <a:rPr lang="en-US" smtClean="0"/>
              <a:pPr/>
              <a:t>2</a:t>
            </a:fld>
            <a:endParaRPr lang="en-US" dirty="0"/>
          </a:p>
        </p:txBody>
      </p:sp>
      <p:sp>
        <p:nvSpPr>
          <p:cNvPr id="17" name="文字版面配置區 23">
            <a:extLst>
              <a:ext uri="{FF2B5EF4-FFF2-40B4-BE49-F238E27FC236}">
                <a16:creationId xmlns:a16="http://schemas.microsoft.com/office/drawing/2014/main" id="{3C1C5B26-40EC-48A6-B6B5-5F1FA0F8F5F3}"/>
              </a:ext>
            </a:extLst>
          </p:cNvPr>
          <p:cNvSpPr txBox="1">
            <a:spLocks/>
          </p:cNvSpPr>
          <p:nvPr/>
        </p:nvSpPr>
        <p:spPr>
          <a:xfrm>
            <a:off x="2390337" y="628917"/>
            <a:ext cx="11136350" cy="1395502"/>
          </a:xfrm>
          <a:prstGeom prst="rect">
            <a:avLst/>
          </a:prstGeom>
          <a:noFill/>
        </p:spPr>
        <p:txBody>
          <a:bodyPr vert="horz" lIns="91440" tIns="45720" rIns="91440" bIns="45720" rtlCol="0">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sz="6000" b="1" spc="600" dirty="0">
                <a:latin typeface="+mj-lt"/>
              </a:rPr>
              <a:t>PRESENTATION AGENDA</a:t>
            </a:r>
          </a:p>
        </p:txBody>
      </p:sp>
    </p:spTree>
    <p:extLst>
      <p:ext uri="{BB962C8B-B14F-4D97-AF65-F5344CB8AC3E}">
        <p14:creationId xmlns:p14="http://schemas.microsoft.com/office/powerpoint/2010/main" val="3710977004"/>
      </p:ext>
    </p:extLst>
  </p:cSld>
  <p:clrMapOvr>
    <a:masterClrMapping/>
  </p:clrMapOvr>
  <mc:AlternateContent xmlns:mc="http://schemas.openxmlformats.org/markup-compatibility/2006" xmlns:p14="http://schemas.microsoft.com/office/powerpoint/2010/main">
    <mc:Choice Requires="p14">
      <p:transition p14:dur="0" advTm="12272"/>
    </mc:Choice>
    <mc:Fallback xmlns="">
      <p:transition advTm="122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TNsVs7kFuYQUw2FK2XH_0SnwXbz9u8vhaEjodXADFDtdCRNo5xySAcS_IxNd3hA5EUnIQaA_NtN4osgkxw4SCLmh_RSRxlNXmjKGORS6zEMoF4Kt38VA4fRZsPvGE1ZBShA-nNvwCU">
            <a:extLst>
              <a:ext uri="{FF2B5EF4-FFF2-40B4-BE49-F238E27FC236}">
                <a16:creationId xmlns:a16="http://schemas.microsoft.com/office/drawing/2014/main" id="{C674B6E2-B4B8-4D18-A731-370581E69118}"/>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4505" t="12600" r="2063"/>
          <a:stretch/>
        </p:blipFill>
        <p:spPr bwMode="auto">
          <a:xfrm>
            <a:off x="889501" y="0"/>
            <a:ext cx="17566272" cy="9029700"/>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C7BBBD2B-98A4-4D49-9A48-4798A85A4C47}"/>
              </a:ext>
            </a:extLst>
          </p:cNvPr>
          <p:cNvPicPr>
            <a:picLocks noChangeAspect="1"/>
          </p:cNvPicPr>
          <p:nvPr/>
        </p:nvPicPr>
        <p:blipFill rotWithShape="1">
          <a:blip r:embed="rId3"/>
          <a:srcRect t="14950" r="1904" b="8423"/>
          <a:stretch/>
        </p:blipFill>
        <p:spPr>
          <a:xfrm>
            <a:off x="14493228" y="7425647"/>
            <a:ext cx="2172402" cy="715916"/>
          </a:xfrm>
          <a:prstGeom prst="rect">
            <a:avLst/>
          </a:prstGeom>
        </p:spPr>
      </p:pic>
      <p:sp>
        <p:nvSpPr>
          <p:cNvPr id="13" name="Content Placeholder 2">
            <a:extLst>
              <a:ext uri="{FF2B5EF4-FFF2-40B4-BE49-F238E27FC236}">
                <a16:creationId xmlns:a16="http://schemas.microsoft.com/office/drawing/2014/main" id="{900C4655-CE59-49F3-8E28-801F9C19EFB5}"/>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31" name="投影片編號版面配置區 3">
            <a:extLst>
              <a:ext uri="{FF2B5EF4-FFF2-40B4-BE49-F238E27FC236}">
                <a16:creationId xmlns:a16="http://schemas.microsoft.com/office/drawing/2014/main" id="{567910CD-4273-4287-A481-0E24EE37E4BE}"/>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20</a:t>
            </a:fld>
            <a:endParaRPr lang="en-US" dirty="0"/>
          </a:p>
        </p:txBody>
      </p:sp>
      <p:sp>
        <p:nvSpPr>
          <p:cNvPr id="22" name="文字版面配置區 3">
            <a:extLst>
              <a:ext uri="{FF2B5EF4-FFF2-40B4-BE49-F238E27FC236}">
                <a16:creationId xmlns:a16="http://schemas.microsoft.com/office/drawing/2014/main" id="{9E4FFB20-D4E5-428E-BDFC-00BA73A792B6}"/>
              </a:ext>
            </a:extLst>
          </p:cNvPr>
          <p:cNvSpPr txBox="1">
            <a:spLocks/>
          </p:cNvSpPr>
          <p:nvPr/>
        </p:nvSpPr>
        <p:spPr>
          <a:xfrm>
            <a:off x="0" y="7546836"/>
            <a:ext cx="7843838" cy="2052777"/>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4400" spc="600" dirty="0">
                <a:solidFill>
                  <a:schemeClr val="tx1">
                    <a:lumMod val="50000"/>
                    <a:lumOff val="50000"/>
                  </a:schemeClr>
                </a:solidFill>
              </a:rPr>
              <a:t>HOUSEHOLD</a:t>
            </a:r>
            <a:r>
              <a:rPr lang="en-US" altLang="zh-TW" sz="4400" spc="300" dirty="0">
                <a:solidFill>
                  <a:schemeClr val="tx1">
                    <a:lumMod val="50000"/>
                    <a:lumOff val="50000"/>
                  </a:schemeClr>
                </a:solidFill>
              </a:rPr>
              <a:t> </a:t>
            </a:r>
          </a:p>
          <a:p>
            <a:pPr algn="ctr"/>
            <a:r>
              <a:rPr lang="en-US" altLang="zh-TW" sz="4400" spc="300" dirty="0">
                <a:solidFill>
                  <a:schemeClr val="tx1">
                    <a:lumMod val="50000"/>
                    <a:lumOff val="50000"/>
                  </a:schemeClr>
                </a:solidFill>
              </a:rPr>
              <a:t>DENSITY</a:t>
            </a:r>
          </a:p>
        </p:txBody>
      </p:sp>
    </p:spTree>
    <p:extLst>
      <p:ext uri="{BB962C8B-B14F-4D97-AF65-F5344CB8AC3E}">
        <p14:creationId xmlns:p14="http://schemas.microsoft.com/office/powerpoint/2010/main" val="400534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220B0D9-5925-4B27-830A-CE6CA2A35E05}"/>
              </a:ext>
            </a:extLst>
          </p:cNvPr>
          <p:cNvPicPr>
            <a:picLocks noChangeAspect="1"/>
          </p:cNvPicPr>
          <p:nvPr/>
        </p:nvPicPr>
        <p:blipFill>
          <a:blip r:embed="rId2"/>
          <a:stretch>
            <a:fillRect/>
          </a:stretch>
        </p:blipFill>
        <p:spPr>
          <a:xfrm>
            <a:off x="-1" y="-1"/>
            <a:ext cx="15596544" cy="7872413"/>
          </a:xfrm>
          <a:prstGeom prst="rect">
            <a:avLst/>
          </a:prstGeom>
        </p:spPr>
      </p:pic>
      <p:sp>
        <p:nvSpPr>
          <p:cNvPr id="12" name="Content Placeholder 2">
            <a:extLst>
              <a:ext uri="{FF2B5EF4-FFF2-40B4-BE49-F238E27FC236}">
                <a16:creationId xmlns:a16="http://schemas.microsoft.com/office/drawing/2014/main" id="{E3596BA1-E5FF-48CE-853E-F357192FEED5}"/>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pic>
        <p:nvPicPr>
          <p:cNvPr id="3" name="圖片 2">
            <a:extLst>
              <a:ext uri="{FF2B5EF4-FFF2-40B4-BE49-F238E27FC236}">
                <a16:creationId xmlns:a16="http://schemas.microsoft.com/office/drawing/2014/main" id="{0239C9BE-B60E-4AD9-8363-94E7355F4C10}"/>
              </a:ext>
            </a:extLst>
          </p:cNvPr>
          <p:cNvPicPr>
            <a:picLocks noChangeAspect="1"/>
          </p:cNvPicPr>
          <p:nvPr/>
        </p:nvPicPr>
        <p:blipFill>
          <a:blip r:embed="rId3"/>
          <a:stretch>
            <a:fillRect/>
          </a:stretch>
        </p:blipFill>
        <p:spPr>
          <a:xfrm>
            <a:off x="15845882" y="2267329"/>
            <a:ext cx="1362075" cy="1009650"/>
          </a:xfrm>
          <a:prstGeom prst="rect">
            <a:avLst/>
          </a:prstGeom>
        </p:spPr>
      </p:pic>
      <p:sp>
        <p:nvSpPr>
          <p:cNvPr id="14" name="投影片編號版面配置區 3">
            <a:extLst>
              <a:ext uri="{FF2B5EF4-FFF2-40B4-BE49-F238E27FC236}">
                <a16:creationId xmlns:a16="http://schemas.microsoft.com/office/drawing/2014/main" id="{AC620F67-2054-481C-9326-9D6D17F5528C}"/>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21</a:t>
            </a:fld>
            <a:endParaRPr lang="en-US" dirty="0"/>
          </a:p>
        </p:txBody>
      </p:sp>
      <p:pic>
        <p:nvPicPr>
          <p:cNvPr id="7" name="圖片 6">
            <a:extLst>
              <a:ext uri="{FF2B5EF4-FFF2-40B4-BE49-F238E27FC236}">
                <a16:creationId xmlns:a16="http://schemas.microsoft.com/office/drawing/2014/main" id="{1DA8FDF8-4B65-44EC-B858-0F9EBAC7E1A3}"/>
              </a:ext>
            </a:extLst>
          </p:cNvPr>
          <p:cNvPicPr>
            <a:picLocks noChangeAspect="1"/>
          </p:cNvPicPr>
          <p:nvPr/>
        </p:nvPicPr>
        <p:blipFill rotWithShape="1">
          <a:blip r:embed="rId4">
            <a:extLst>
              <a:ext uri="{28A0092B-C50C-407E-A947-70E740481C1C}">
                <a14:useLocalDpi xmlns:a14="http://schemas.microsoft.com/office/drawing/2010/main" val="0"/>
              </a:ext>
            </a:extLst>
          </a:blip>
          <a:srcRect l="37841" t="972" r="-128" b="3098"/>
          <a:stretch/>
        </p:blipFill>
        <p:spPr>
          <a:xfrm>
            <a:off x="12162018" y="4889985"/>
            <a:ext cx="4694237" cy="42368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Content Placeholder 2">
            <a:extLst>
              <a:ext uri="{FF2B5EF4-FFF2-40B4-BE49-F238E27FC236}">
                <a16:creationId xmlns:a16="http://schemas.microsoft.com/office/drawing/2014/main" id="{C9A099E1-3FDB-4314-B5E1-64BB3BD1F1C4}"/>
              </a:ext>
            </a:extLst>
          </p:cNvPr>
          <p:cNvSpPr txBox="1">
            <a:spLocks/>
          </p:cNvSpPr>
          <p:nvPr/>
        </p:nvSpPr>
        <p:spPr>
          <a:xfrm>
            <a:off x="15845882" y="1442250"/>
            <a:ext cx="1724050" cy="712821"/>
          </a:xfrm>
          <a:prstGeom prst="rect">
            <a:avLst/>
          </a:prstGeom>
          <a:solidFill>
            <a:srgbClr val="F2F2F2"/>
          </a:solid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lang="en-US" altLang="zh-TW" sz="1800" dirty="0">
                <a:solidFill>
                  <a:schemeClr val="tx1">
                    <a:lumMod val="50000"/>
                    <a:lumOff val="50000"/>
                  </a:schemeClr>
                </a:solidFill>
              </a:rPr>
              <a:t>Population growth rate</a:t>
            </a:r>
          </a:p>
        </p:txBody>
      </p:sp>
      <p:sp>
        <p:nvSpPr>
          <p:cNvPr id="10" name="文字版面配置區 3">
            <a:extLst>
              <a:ext uri="{FF2B5EF4-FFF2-40B4-BE49-F238E27FC236}">
                <a16:creationId xmlns:a16="http://schemas.microsoft.com/office/drawing/2014/main" id="{F84E3A09-EB1D-43D5-AD82-705956608DF2}"/>
              </a:ext>
            </a:extLst>
          </p:cNvPr>
          <p:cNvSpPr txBox="1">
            <a:spLocks/>
          </p:cNvSpPr>
          <p:nvPr/>
        </p:nvSpPr>
        <p:spPr>
          <a:xfrm>
            <a:off x="-1" y="7495695"/>
            <a:ext cx="10101264" cy="1300162"/>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4400" spc="600" dirty="0">
                <a:solidFill>
                  <a:schemeClr val="tx1">
                    <a:lumMod val="50000"/>
                    <a:lumOff val="50000"/>
                  </a:schemeClr>
                </a:solidFill>
              </a:rPr>
              <a:t>POPULATION GROWTH</a:t>
            </a:r>
            <a:endParaRPr lang="zh-TW" altLang="en-US" sz="4400" spc="600" dirty="0">
              <a:solidFill>
                <a:schemeClr val="tx1">
                  <a:lumMod val="50000"/>
                  <a:lumOff val="50000"/>
                </a:schemeClr>
              </a:solidFill>
            </a:endParaRPr>
          </a:p>
        </p:txBody>
      </p:sp>
      <p:sp>
        <p:nvSpPr>
          <p:cNvPr id="15" name="文字版面配置區 4">
            <a:extLst>
              <a:ext uri="{FF2B5EF4-FFF2-40B4-BE49-F238E27FC236}">
                <a16:creationId xmlns:a16="http://schemas.microsoft.com/office/drawing/2014/main" id="{3425C3AE-EC93-4844-BF1E-49029E5DA3E0}"/>
              </a:ext>
            </a:extLst>
          </p:cNvPr>
          <p:cNvSpPr txBox="1">
            <a:spLocks/>
          </p:cNvSpPr>
          <p:nvPr/>
        </p:nvSpPr>
        <p:spPr>
          <a:xfrm>
            <a:off x="15259051" y="4992116"/>
            <a:ext cx="1516576" cy="609201"/>
          </a:xfrm>
          <a:prstGeom prst="rect">
            <a:avLst/>
          </a:prstGeom>
          <a:solidFill>
            <a:srgbClr val="759BA3">
              <a:alpha val="80000"/>
            </a:srgbClr>
          </a:solidFill>
        </p:spPr>
        <p:txBody>
          <a:bodyPr vert="horz" lIns="91440" tIns="45720" rIns="91440" bIns="45720" rtlCol="0" anchor="ctr">
            <a:normAutofit/>
          </a:bodyPr>
          <a:lstStyle>
            <a:lvl1pPr marL="342900" indent="-342900" algn="l" defTabSz="1371417" rtl="0" eaLnBrk="1" latinLnBrk="0" hangingPunct="1">
              <a:lnSpc>
                <a:spcPct val="130000"/>
              </a:lnSpc>
              <a:spcBef>
                <a:spcPts val="1200"/>
              </a:spcBef>
              <a:buFont typeface="Wingdings" panose="05000000000000000000" pitchFamily="2" charset="2"/>
              <a:buChar char="n"/>
              <a:defRPr sz="2000" kern="1200" baseline="0">
                <a:solidFill>
                  <a:schemeClr val="bg1"/>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altLang="zh-TW" sz="1800" b="1" spc="300" dirty="0"/>
              <a:t>CHICAGO</a:t>
            </a:r>
            <a:endParaRPr lang="zh-TW" altLang="en-US" sz="1800" b="1" spc="300" dirty="0"/>
          </a:p>
        </p:txBody>
      </p:sp>
    </p:spTree>
    <p:extLst>
      <p:ext uri="{BB962C8B-B14F-4D97-AF65-F5344CB8AC3E}">
        <p14:creationId xmlns:p14="http://schemas.microsoft.com/office/powerpoint/2010/main" val="2399674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5313CFF7-F72F-4C8C-A2E5-FCDB041B49DC}"/>
              </a:ext>
            </a:extLst>
          </p:cNvPr>
          <p:cNvGrpSpPr/>
          <p:nvPr/>
        </p:nvGrpSpPr>
        <p:grpSpPr>
          <a:xfrm>
            <a:off x="9614112" y="2939254"/>
            <a:ext cx="8263766" cy="6560030"/>
            <a:chOff x="375136" y="656491"/>
            <a:chExt cx="13509382" cy="9306043"/>
          </a:xfrm>
        </p:grpSpPr>
        <p:pic>
          <p:nvPicPr>
            <p:cNvPr id="15" name="圖片 14">
              <a:extLst>
                <a:ext uri="{FF2B5EF4-FFF2-40B4-BE49-F238E27FC236}">
                  <a16:creationId xmlns:a16="http://schemas.microsoft.com/office/drawing/2014/main" id="{FD89A5EA-F5A1-43E7-9F2F-B7D046206B6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4139"/>
            <a:stretch/>
          </p:blipFill>
          <p:spPr>
            <a:xfrm>
              <a:off x="375136" y="656491"/>
              <a:ext cx="11699631" cy="9306043"/>
            </a:xfrm>
            <a:prstGeom prst="rect">
              <a:avLst/>
            </a:prstGeom>
          </p:spPr>
        </p:pic>
        <p:pic>
          <p:nvPicPr>
            <p:cNvPr id="17" name="圖片 16">
              <a:extLst>
                <a:ext uri="{FF2B5EF4-FFF2-40B4-BE49-F238E27FC236}">
                  <a16:creationId xmlns:a16="http://schemas.microsoft.com/office/drawing/2014/main" id="{D80BBF80-7B11-40AC-BAA6-30D177FE8090}"/>
                </a:ext>
              </a:extLst>
            </p:cNvPr>
            <p:cNvPicPr>
              <a:picLocks noChangeAspect="1"/>
            </p:cNvPicPr>
            <p:nvPr/>
          </p:nvPicPr>
          <p:blipFill>
            <a:blip r:embed="rId4"/>
            <a:stretch>
              <a:fillRect/>
            </a:stretch>
          </p:blipFill>
          <p:spPr>
            <a:xfrm>
              <a:off x="12074768" y="7077466"/>
              <a:ext cx="1809750" cy="647700"/>
            </a:xfrm>
            <a:prstGeom prst="rect">
              <a:avLst/>
            </a:prstGeom>
          </p:spPr>
        </p:pic>
        <p:pic>
          <p:nvPicPr>
            <p:cNvPr id="18" name="圖片 17">
              <a:extLst>
                <a:ext uri="{FF2B5EF4-FFF2-40B4-BE49-F238E27FC236}">
                  <a16:creationId xmlns:a16="http://schemas.microsoft.com/office/drawing/2014/main" id="{FA2B4301-7177-4DA6-8F45-955F0ECB809C}"/>
                </a:ext>
              </a:extLst>
            </p:cNvPr>
            <p:cNvPicPr>
              <a:picLocks noChangeAspect="1"/>
            </p:cNvPicPr>
            <p:nvPr/>
          </p:nvPicPr>
          <p:blipFill>
            <a:blip r:embed="rId5"/>
            <a:stretch>
              <a:fillRect/>
            </a:stretch>
          </p:blipFill>
          <p:spPr>
            <a:xfrm>
              <a:off x="12208562" y="8088976"/>
              <a:ext cx="1123950" cy="1438275"/>
            </a:xfrm>
            <a:prstGeom prst="rect">
              <a:avLst/>
            </a:prstGeom>
          </p:spPr>
        </p:pic>
      </p:grpSp>
      <p:sp>
        <p:nvSpPr>
          <p:cNvPr id="23" name="投影片編號版面配置區 3">
            <a:extLst>
              <a:ext uri="{FF2B5EF4-FFF2-40B4-BE49-F238E27FC236}">
                <a16:creationId xmlns:a16="http://schemas.microsoft.com/office/drawing/2014/main" id="{9DF6E379-4845-4D51-A72A-D0BB13D3ED38}"/>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22</a:t>
            </a:fld>
            <a:endParaRPr lang="en-US" dirty="0"/>
          </a:p>
        </p:txBody>
      </p:sp>
      <p:sp>
        <p:nvSpPr>
          <p:cNvPr id="10" name="文字版面配置區 3">
            <a:extLst>
              <a:ext uri="{FF2B5EF4-FFF2-40B4-BE49-F238E27FC236}">
                <a16:creationId xmlns:a16="http://schemas.microsoft.com/office/drawing/2014/main" id="{DF96D484-EED9-4AC9-B7CC-9CE5D63A3EA2}"/>
              </a:ext>
            </a:extLst>
          </p:cNvPr>
          <p:cNvSpPr txBox="1">
            <a:spLocks/>
          </p:cNvSpPr>
          <p:nvPr/>
        </p:nvSpPr>
        <p:spPr>
          <a:xfrm>
            <a:off x="12309590" y="1613444"/>
            <a:ext cx="5329436" cy="700330"/>
          </a:xfrm>
          <a:prstGeom prst="rect">
            <a:avLst/>
          </a:prstGeom>
          <a:solidFill>
            <a:schemeClr val="accent1">
              <a:lumMod val="40000"/>
              <a:lumOff val="60000"/>
              <a:alpha val="76863"/>
            </a:schemeClr>
          </a:solidFill>
        </p:spPr>
        <p:txBody>
          <a:bodyPr vert="horz" lIns="91440" tIns="45720" rIns="91440" bIns="45720" rtlCol="0" anchor="ctr">
            <a:noAutofit/>
          </a:bodyPr>
          <a:lstStyle>
            <a:lvl1pPr marL="0" indent="0" algn="l" defTabSz="1371417" rtl="0" eaLnBrk="1" latinLnBrk="0" hangingPunct="1">
              <a:lnSpc>
                <a:spcPct val="100000"/>
              </a:lnSpc>
              <a:spcBef>
                <a:spcPts val="0"/>
              </a:spcBef>
              <a:buFontTx/>
              <a:buNone/>
              <a:defRPr sz="5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lang="en-US" altLang="zh-TW" sz="2800" spc="600" dirty="0">
                <a:solidFill>
                  <a:srgbClr val="759BA3"/>
                </a:solidFill>
              </a:rPr>
              <a:t>JOB CREATION</a:t>
            </a:r>
            <a:endParaRPr lang="zh-TW" altLang="en-US" sz="2800" spc="600" dirty="0">
              <a:solidFill>
                <a:srgbClr val="759BA3"/>
              </a:solidFill>
            </a:endParaRPr>
          </a:p>
        </p:txBody>
      </p:sp>
      <p:cxnSp>
        <p:nvCxnSpPr>
          <p:cNvPr id="12" name="直線コネクタ 67">
            <a:extLst>
              <a:ext uri="{FF2B5EF4-FFF2-40B4-BE49-F238E27FC236}">
                <a16:creationId xmlns:a16="http://schemas.microsoft.com/office/drawing/2014/main" id="{46248802-55A3-497A-99EF-80160D1BBAFF}"/>
              </a:ext>
            </a:extLst>
          </p:cNvPr>
          <p:cNvCxnSpPr>
            <a:cxnSpLocks/>
          </p:cNvCxnSpPr>
          <p:nvPr/>
        </p:nvCxnSpPr>
        <p:spPr>
          <a:xfrm>
            <a:off x="5808952" y="2628428"/>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群組 13">
            <a:extLst>
              <a:ext uri="{FF2B5EF4-FFF2-40B4-BE49-F238E27FC236}">
                <a16:creationId xmlns:a16="http://schemas.microsoft.com/office/drawing/2014/main" id="{A604FBB2-097C-4B1F-A4A7-3D7373343994}"/>
              </a:ext>
            </a:extLst>
          </p:cNvPr>
          <p:cNvGrpSpPr/>
          <p:nvPr/>
        </p:nvGrpSpPr>
        <p:grpSpPr>
          <a:xfrm>
            <a:off x="2289464" y="3401597"/>
            <a:ext cx="7043738" cy="873905"/>
            <a:chOff x="2892652" y="3410911"/>
            <a:chExt cx="7043738" cy="873905"/>
          </a:xfrm>
        </p:grpSpPr>
        <p:sp>
          <p:nvSpPr>
            <p:cNvPr id="20" name="正方形/長方形 17">
              <a:extLst>
                <a:ext uri="{FF2B5EF4-FFF2-40B4-BE49-F238E27FC236}">
                  <a16:creationId xmlns:a16="http://schemas.microsoft.com/office/drawing/2014/main" id="{FC2C87BD-77E1-44DB-A28A-BA7A6A84312F}"/>
                </a:ext>
              </a:extLst>
            </p:cNvPr>
            <p:cNvSpPr/>
            <p:nvPr/>
          </p:nvSpPr>
          <p:spPr>
            <a:xfrm>
              <a:off x="2892652" y="3583544"/>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8">
              <a:extLst>
                <a:ext uri="{FF2B5EF4-FFF2-40B4-BE49-F238E27FC236}">
                  <a16:creationId xmlns:a16="http://schemas.microsoft.com/office/drawing/2014/main" id="{F5DE9C93-AF37-4879-8E32-4FF7064125AC}"/>
                </a:ext>
              </a:extLst>
            </p:cNvPr>
            <p:cNvSpPr/>
            <p:nvPr/>
          </p:nvSpPr>
          <p:spPr>
            <a:xfrm>
              <a:off x="2892652" y="3677936"/>
              <a:ext cx="6489784" cy="3592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2">
              <a:extLst>
                <a:ext uri="{FF2B5EF4-FFF2-40B4-BE49-F238E27FC236}">
                  <a16:creationId xmlns:a16="http://schemas.microsoft.com/office/drawing/2014/main" id="{FD68C9FB-44AC-4B99-86BE-097CE970323A}"/>
                </a:ext>
              </a:extLst>
            </p:cNvPr>
            <p:cNvGrpSpPr/>
            <p:nvPr/>
          </p:nvGrpSpPr>
          <p:grpSpPr>
            <a:xfrm>
              <a:off x="8812915" y="3410911"/>
              <a:ext cx="873905" cy="873905"/>
              <a:chOff x="7906224" y="3284942"/>
              <a:chExt cx="873905" cy="873905"/>
            </a:xfrm>
          </p:grpSpPr>
          <p:sp>
            <p:nvSpPr>
              <p:cNvPr id="24" name="涙形 20">
                <a:extLst>
                  <a:ext uri="{FF2B5EF4-FFF2-40B4-BE49-F238E27FC236}">
                    <a16:creationId xmlns:a16="http://schemas.microsoft.com/office/drawing/2014/main" id="{1891F2E7-0926-4A0A-B829-DEDFFDA73D56}"/>
                  </a:ext>
                </a:extLst>
              </p:cNvPr>
              <p:cNvSpPr/>
              <p:nvPr/>
            </p:nvSpPr>
            <p:spPr>
              <a:xfrm rot="13500000">
                <a:off x="790622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1">
                <a:extLst>
                  <a:ext uri="{FF2B5EF4-FFF2-40B4-BE49-F238E27FC236}">
                    <a16:creationId xmlns:a16="http://schemas.microsoft.com/office/drawing/2014/main" id="{E8F40235-7CDF-4893-A86A-00EDB1A30C53}"/>
                  </a:ext>
                </a:extLst>
              </p:cNvPr>
              <p:cNvSpPr txBox="1"/>
              <p:nvPr/>
            </p:nvSpPr>
            <p:spPr>
              <a:xfrm>
                <a:off x="7947074" y="3491062"/>
                <a:ext cx="792204" cy="461665"/>
              </a:xfrm>
              <a:prstGeom prst="rect">
                <a:avLst/>
              </a:prstGeom>
              <a:noFill/>
            </p:spPr>
            <p:txBody>
              <a:bodyPr wrap="none" rtlCol="0">
                <a:spAutoFit/>
              </a:bodyPr>
              <a:lstStyle/>
              <a:p>
                <a:pPr algn="ctr"/>
                <a:r>
                  <a:rPr kumimoji="1" lang="en-US" altLang="ja-JP" sz="2400" dirty="0">
                    <a:solidFill>
                      <a:schemeClr val="bg1"/>
                    </a:solidFill>
                  </a:rPr>
                  <a:t>1.9%</a:t>
                </a:r>
                <a:endParaRPr kumimoji="1" lang="ja-JP" altLang="en-US" sz="2400" dirty="0">
                  <a:solidFill>
                    <a:schemeClr val="bg1"/>
                  </a:solidFill>
                </a:endParaRPr>
              </a:p>
            </p:txBody>
          </p:sp>
        </p:grpSp>
      </p:grpSp>
      <p:grpSp>
        <p:nvGrpSpPr>
          <p:cNvPr id="26" name="群組 25">
            <a:extLst>
              <a:ext uri="{FF2B5EF4-FFF2-40B4-BE49-F238E27FC236}">
                <a16:creationId xmlns:a16="http://schemas.microsoft.com/office/drawing/2014/main" id="{B3A295B2-BBE7-4F69-A723-A0DDF7D0F9F0}"/>
              </a:ext>
            </a:extLst>
          </p:cNvPr>
          <p:cNvGrpSpPr/>
          <p:nvPr/>
        </p:nvGrpSpPr>
        <p:grpSpPr>
          <a:xfrm>
            <a:off x="2289464" y="4436686"/>
            <a:ext cx="7043738" cy="873905"/>
            <a:chOff x="2892652" y="4491720"/>
            <a:chExt cx="7043738" cy="873905"/>
          </a:xfrm>
        </p:grpSpPr>
        <p:sp>
          <p:nvSpPr>
            <p:cNvPr id="27" name="正方形/長方形 28">
              <a:extLst>
                <a:ext uri="{FF2B5EF4-FFF2-40B4-BE49-F238E27FC236}">
                  <a16:creationId xmlns:a16="http://schemas.microsoft.com/office/drawing/2014/main" id="{B234A6C1-06E8-49CB-8ADF-B30CB9F8E4DB}"/>
                </a:ext>
              </a:extLst>
            </p:cNvPr>
            <p:cNvSpPr/>
            <p:nvPr/>
          </p:nvSpPr>
          <p:spPr>
            <a:xfrm>
              <a:off x="2892652" y="4664353"/>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9">
              <a:extLst>
                <a:ext uri="{FF2B5EF4-FFF2-40B4-BE49-F238E27FC236}">
                  <a16:creationId xmlns:a16="http://schemas.microsoft.com/office/drawing/2014/main" id="{4C3351DB-42BA-4A20-AD40-F145A92989D8}"/>
                </a:ext>
              </a:extLst>
            </p:cNvPr>
            <p:cNvSpPr/>
            <p:nvPr/>
          </p:nvSpPr>
          <p:spPr>
            <a:xfrm>
              <a:off x="2892652" y="4739364"/>
              <a:ext cx="5474104" cy="3648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30">
              <a:extLst>
                <a:ext uri="{FF2B5EF4-FFF2-40B4-BE49-F238E27FC236}">
                  <a16:creationId xmlns:a16="http://schemas.microsoft.com/office/drawing/2014/main" id="{2DE9F7E1-3ACC-448A-937C-7764ACF51462}"/>
                </a:ext>
              </a:extLst>
            </p:cNvPr>
            <p:cNvGrpSpPr/>
            <p:nvPr/>
          </p:nvGrpSpPr>
          <p:grpSpPr>
            <a:xfrm>
              <a:off x="8109493" y="4491720"/>
              <a:ext cx="873905" cy="873905"/>
              <a:chOff x="7967184" y="3284942"/>
              <a:chExt cx="873905" cy="873905"/>
            </a:xfrm>
          </p:grpSpPr>
          <p:sp>
            <p:nvSpPr>
              <p:cNvPr id="30" name="涙形 31">
                <a:extLst>
                  <a:ext uri="{FF2B5EF4-FFF2-40B4-BE49-F238E27FC236}">
                    <a16:creationId xmlns:a16="http://schemas.microsoft.com/office/drawing/2014/main" id="{BB4F1D41-4CBA-417A-963B-8730ECBD1E80}"/>
                  </a:ext>
                </a:extLst>
              </p:cNvPr>
              <p:cNvSpPr/>
              <p:nvPr/>
            </p:nvSpPr>
            <p:spPr>
              <a:xfrm rot="13500000">
                <a:off x="796718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2">
                <a:extLst>
                  <a:ext uri="{FF2B5EF4-FFF2-40B4-BE49-F238E27FC236}">
                    <a16:creationId xmlns:a16="http://schemas.microsoft.com/office/drawing/2014/main" id="{A0E7C2F2-5E1E-4C47-B081-C4D45F350C8F}"/>
                  </a:ext>
                </a:extLst>
              </p:cNvPr>
              <p:cNvSpPr txBox="1"/>
              <p:nvPr/>
            </p:nvSpPr>
            <p:spPr>
              <a:xfrm>
                <a:off x="8008034" y="3491062"/>
                <a:ext cx="792204" cy="461665"/>
              </a:xfrm>
              <a:prstGeom prst="rect">
                <a:avLst/>
              </a:prstGeom>
              <a:noFill/>
            </p:spPr>
            <p:txBody>
              <a:bodyPr wrap="none" rtlCol="0">
                <a:spAutoFit/>
              </a:bodyPr>
              <a:lstStyle/>
              <a:p>
                <a:pPr algn="ctr"/>
                <a:r>
                  <a:rPr kumimoji="1" lang="en-US" altLang="ja-JP" sz="2400" dirty="0">
                    <a:solidFill>
                      <a:schemeClr val="bg1"/>
                    </a:solidFill>
                  </a:rPr>
                  <a:t>1.8%</a:t>
                </a:r>
                <a:endParaRPr kumimoji="1" lang="ja-JP" altLang="en-US" sz="2400" dirty="0">
                  <a:solidFill>
                    <a:schemeClr val="bg1"/>
                  </a:solidFill>
                </a:endParaRPr>
              </a:p>
            </p:txBody>
          </p:sp>
        </p:grpSp>
      </p:grpSp>
      <p:grpSp>
        <p:nvGrpSpPr>
          <p:cNvPr id="32" name="群組 31">
            <a:extLst>
              <a:ext uri="{FF2B5EF4-FFF2-40B4-BE49-F238E27FC236}">
                <a16:creationId xmlns:a16="http://schemas.microsoft.com/office/drawing/2014/main" id="{E500A142-5A7F-41FE-990F-CB21E686E6D7}"/>
              </a:ext>
            </a:extLst>
          </p:cNvPr>
          <p:cNvGrpSpPr/>
          <p:nvPr/>
        </p:nvGrpSpPr>
        <p:grpSpPr>
          <a:xfrm>
            <a:off x="2289464" y="5410815"/>
            <a:ext cx="7043738" cy="873905"/>
            <a:chOff x="2892652" y="5572529"/>
            <a:chExt cx="7043738" cy="873905"/>
          </a:xfrm>
        </p:grpSpPr>
        <p:sp>
          <p:nvSpPr>
            <p:cNvPr id="33" name="正方形/長方形 33">
              <a:extLst>
                <a:ext uri="{FF2B5EF4-FFF2-40B4-BE49-F238E27FC236}">
                  <a16:creationId xmlns:a16="http://schemas.microsoft.com/office/drawing/2014/main" id="{6790A4D4-5EE2-4DE3-AC55-AFCB4AFCD501}"/>
                </a:ext>
              </a:extLst>
            </p:cNvPr>
            <p:cNvSpPr/>
            <p:nvPr/>
          </p:nvSpPr>
          <p:spPr>
            <a:xfrm>
              <a:off x="2892652" y="5745162"/>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4">
              <a:extLst>
                <a:ext uri="{FF2B5EF4-FFF2-40B4-BE49-F238E27FC236}">
                  <a16:creationId xmlns:a16="http://schemas.microsoft.com/office/drawing/2014/main" id="{39B47529-4391-41B4-8747-B937AADBA013}"/>
                </a:ext>
              </a:extLst>
            </p:cNvPr>
            <p:cNvSpPr/>
            <p:nvPr/>
          </p:nvSpPr>
          <p:spPr>
            <a:xfrm>
              <a:off x="2892652" y="5820172"/>
              <a:ext cx="4920883" cy="378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5">
              <a:extLst>
                <a:ext uri="{FF2B5EF4-FFF2-40B4-BE49-F238E27FC236}">
                  <a16:creationId xmlns:a16="http://schemas.microsoft.com/office/drawing/2014/main" id="{8F2F4F1F-840D-4120-939C-F83243C012F7}"/>
                </a:ext>
              </a:extLst>
            </p:cNvPr>
            <p:cNvGrpSpPr/>
            <p:nvPr/>
          </p:nvGrpSpPr>
          <p:grpSpPr>
            <a:xfrm>
              <a:off x="7428313" y="5572529"/>
              <a:ext cx="873905" cy="873905"/>
              <a:chOff x="7113744" y="3284942"/>
              <a:chExt cx="873905" cy="873905"/>
            </a:xfrm>
          </p:grpSpPr>
          <p:sp>
            <p:nvSpPr>
              <p:cNvPr id="36" name="涙形 36">
                <a:extLst>
                  <a:ext uri="{FF2B5EF4-FFF2-40B4-BE49-F238E27FC236}">
                    <a16:creationId xmlns:a16="http://schemas.microsoft.com/office/drawing/2014/main" id="{DDB7B43A-7116-41B0-9A31-C38367FEF756}"/>
                  </a:ext>
                </a:extLst>
              </p:cNvPr>
              <p:cNvSpPr/>
              <p:nvPr/>
            </p:nvSpPr>
            <p:spPr>
              <a:xfrm rot="13500000">
                <a:off x="7113744" y="3284942"/>
                <a:ext cx="873905" cy="873905"/>
              </a:xfrm>
              <a:prstGeom prst="teardrop">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7">
                <a:extLst>
                  <a:ext uri="{FF2B5EF4-FFF2-40B4-BE49-F238E27FC236}">
                    <a16:creationId xmlns:a16="http://schemas.microsoft.com/office/drawing/2014/main" id="{764F3502-F85F-46F9-90E0-88A4EAF908AC}"/>
                  </a:ext>
                </a:extLst>
              </p:cNvPr>
              <p:cNvSpPr txBox="1"/>
              <p:nvPr/>
            </p:nvSpPr>
            <p:spPr>
              <a:xfrm>
                <a:off x="7154594" y="3491062"/>
                <a:ext cx="792205" cy="461665"/>
              </a:xfrm>
              <a:prstGeom prst="rect">
                <a:avLst/>
              </a:prstGeom>
              <a:noFill/>
            </p:spPr>
            <p:txBody>
              <a:bodyPr wrap="none" rtlCol="0">
                <a:spAutoFit/>
              </a:bodyPr>
              <a:lstStyle/>
              <a:p>
                <a:pPr algn="ctr"/>
                <a:r>
                  <a:rPr kumimoji="1" lang="en-US" altLang="ja-JP" sz="2400" dirty="0">
                    <a:solidFill>
                      <a:schemeClr val="bg1"/>
                    </a:solidFill>
                  </a:rPr>
                  <a:t>1.7%</a:t>
                </a:r>
                <a:endParaRPr kumimoji="1" lang="ja-JP" altLang="en-US" sz="2400" dirty="0">
                  <a:solidFill>
                    <a:schemeClr val="bg1"/>
                  </a:solidFill>
                </a:endParaRPr>
              </a:p>
            </p:txBody>
          </p:sp>
        </p:grpSp>
      </p:grpSp>
      <p:grpSp>
        <p:nvGrpSpPr>
          <p:cNvPr id="38" name="群組 37">
            <a:extLst>
              <a:ext uri="{FF2B5EF4-FFF2-40B4-BE49-F238E27FC236}">
                <a16:creationId xmlns:a16="http://schemas.microsoft.com/office/drawing/2014/main" id="{62A86891-95C8-4D64-9381-ABD9B2595FB2}"/>
              </a:ext>
            </a:extLst>
          </p:cNvPr>
          <p:cNvGrpSpPr/>
          <p:nvPr/>
        </p:nvGrpSpPr>
        <p:grpSpPr>
          <a:xfrm>
            <a:off x="2304704" y="6430664"/>
            <a:ext cx="7043738" cy="873905"/>
            <a:chOff x="2892652" y="6653338"/>
            <a:chExt cx="7043738" cy="873905"/>
          </a:xfrm>
        </p:grpSpPr>
        <p:sp>
          <p:nvSpPr>
            <p:cNvPr id="39" name="正方形/長方形 38">
              <a:extLst>
                <a:ext uri="{FF2B5EF4-FFF2-40B4-BE49-F238E27FC236}">
                  <a16:creationId xmlns:a16="http://schemas.microsoft.com/office/drawing/2014/main" id="{99575266-616B-41DE-BB5D-59B8375FFB91}"/>
                </a:ext>
              </a:extLst>
            </p:cNvPr>
            <p:cNvSpPr/>
            <p:nvPr/>
          </p:nvSpPr>
          <p:spPr>
            <a:xfrm>
              <a:off x="2892652" y="6825971"/>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819C3D3-264F-46A6-A3D6-1C2F5A819365}"/>
                </a:ext>
              </a:extLst>
            </p:cNvPr>
            <p:cNvSpPr/>
            <p:nvPr/>
          </p:nvSpPr>
          <p:spPr>
            <a:xfrm>
              <a:off x="2892652" y="6901010"/>
              <a:ext cx="4014801" cy="3785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9C3C4A89-0F24-4979-84AD-759DD1B6401C}"/>
                </a:ext>
              </a:extLst>
            </p:cNvPr>
            <p:cNvGrpSpPr/>
            <p:nvPr/>
          </p:nvGrpSpPr>
          <p:grpSpPr>
            <a:xfrm>
              <a:off x="6578210" y="6653338"/>
              <a:ext cx="873905" cy="873905"/>
              <a:chOff x="5208744" y="3284942"/>
              <a:chExt cx="873905" cy="873905"/>
            </a:xfrm>
          </p:grpSpPr>
          <p:sp>
            <p:nvSpPr>
              <p:cNvPr id="42" name="涙形 41">
                <a:extLst>
                  <a:ext uri="{FF2B5EF4-FFF2-40B4-BE49-F238E27FC236}">
                    <a16:creationId xmlns:a16="http://schemas.microsoft.com/office/drawing/2014/main" id="{C37BCB42-093E-4203-BE13-70D7147965CD}"/>
                  </a:ext>
                </a:extLst>
              </p:cNvPr>
              <p:cNvSpPr/>
              <p:nvPr/>
            </p:nvSpPr>
            <p:spPr>
              <a:xfrm rot="13500000">
                <a:off x="5208744" y="3284942"/>
                <a:ext cx="873905" cy="873905"/>
              </a:xfrm>
              <a:prstGeom prst="teardrop">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E75A25B3-F05D-418E-A5D7-6F575EE86152}"/>
                  </a:ext>
                </a:extLst>
              </p:cNvPr>
              <p:cNvSpPr txBox="1"/>
              <p:nvPr/>
            </p:nvSpPr>
            <p:spPr>
              <a:xfrm>
                <a:off x="5249594" y="3491062"/>
                <a:ext cx="792204" cy="461665"/>
              </a:xfrm>
              <a:prstGeom prst="rect">
                <a:avLst/>
              </a:prstGeom>
              <a:noFill/>
            </p:spPr>
            <p:txBody>
              <a:bodyPr wrap="none" rtlCol="0">
                <a:spAutoFit/>
              </a:bodyPr>
              <a:lstStyle/>
              <a:p>
                <a:pPr algn="ctr"/>
                <a:r>
                  <a:rPr kumimoji="1" lang="en-US" altLang="ja-JP" sz="2400" dirty="0">
                    <a:solidFill>
                      <a:schemeClr val="bg1"/>
                    </a:solidFill>
                  </a:rPr>
                  <a:t>1.5%</a:t>
                </a:r>
                <a:endParaRPr kumimoji="1" lang="ja-JP" altLang="en-US" sz="2400" dirty="0">
                  <a:solidFill>
                    <a:schemeClr val="bg1"/>
                  </a:solidFill>
                </a:endParaRPr>
              </a:p>
            </p:txBody>
          </p:sp>
        </p:grpSp>
      </p:grpSp>
      <p:grpSp>
        <p:nvGrpSpPr>
          <p:cNvPr id="44" name="群組 43">
            <a:extLst>
              <a:ext uri="{FF2B5EF4-FFF2-40B4-BE49-F238E27FC236}">
                <a16:creationId xmlns:a16="http://schemas.microsoft.com/office/drawing/2014/main" id="{92FAB9FB-3DDF-47C0-9D25-2495E0A22289}"/>
              </a:ext>
            </a:extLst>
          </p:cNvPr>
          <p:cNvGrpSpPr/>
          <p:nvPr/>
        </p:nvGrpSpPr>
        <p:grpSpPr>
          <a:xfrm>
            <a:off x="2289464" y="7450511"/>
            <a:ext cx="7043738" cy="873905"/>
            <a:chOff x="2892652" y="7734145"/>
            <a:chExt cx="7043738" cy="873905"/>
          </a:xfrm>
        </p:grpSpPr>
        <p:sp>
          <p:nvSpPr>
            <p:cNvPr id="45" name="正方形/長方形 43">
              <a:extLst>
                <a:ext uri="{FF2B5EF4-FFF2-40B4-BE49-F238E27FC236}">
                  <a16:creationId xmlns:a16="http://schemas.microsoft.com/office/drawing/2014/main" id="{E65C0002-3EDA-4EFF-A9B3-A6645C1D8D92}"/>
                </a:ext>
              </a:extLst>
            </p:cNvPr>
            <p:cNvSpPr/>
            <p:nvPr/>
          </p:nvSpPr>
          <p:spPr>
            <a:xfrm>
              <a:off x="2892652" y="7906778"/>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4">
              <a:extLst>
                <a:ext uri="{FF2B5EF4-FFF2-40B4-BE49-F238E27FC236}">
                  <a16:creationId xmlns:a16="http://schemas.microsoft.com/office/drawing/2014/main" id="{7D3BA5B2-7D5A-4B83-BC36-73959D094714}"/>
                </a:ext>
              </a:extLst>
            </p:cNvPr>
            <p:cNvSpPr/>
            <p:nvPr/>
          </p:nvSpPr>
          <p:spPr>
            <a:xfrm>
              <a:off x="2892653" y="7982594"/>
              <a:ext cx="3767228" cy="377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7" name="グループ化 45">
              <a:extLst>
                <a:ext uri="{FF2B5EF4-FFF2-40B4-BE49-F238E27FC236}">
                  <a16:creationId xmlns:a16="http://schemas.microsoft.com/office/drawing/2014/main" id="{0414C4CC-2593-458D-B7F6-3C1B61B16A70}"/>
                </a:ext>
              </a:extLst>
            </p:cNvPr>
            <p:cNvGrpSpPr/>
            <p:nvPr/>
          </p:nvGrpSpPr>
          <p:grpSpPr>
            <a:xfrm>
              <a:off x="6074407" y="7734145"/>
              <a:ext cx="873905" cy="873905"/>
              <a:chOff x="6412704" y="3284942"/>
              <a:chExt cx="873905" cy="873905"/>
            </a:xfrm>
          </p:grpSpPr>
          <p:sp>
            <p:nvSpPr>
              <p:cNvPr id="48" name="涙形 46">
                <a:extLst>
                  <a:ext uri="{FF2B5EF4-FFF2-40B4-BE49-F238E27FC236}">
                    <a16:creationId xmlns:a16="http://schemas.microsoft.com/office/drawing/2014/main" id="{1612F528-10BF-4769-9C46-6E4D7BDABBD2}"/>
                  </a:ext>
                </a:extLst>
              </p:cNvPr>
              <p:cNvSpPr/>
              <p:nvPr/>
            </p:nvSpPr>
            <p:spPr>
              <a:xfrm rot="13500000">
                <a:off x="6412704" y="3284942"/>
                <a:ext cx="873905" cy="873905"/>
              </a:xfrm>
              <a:prstGeom prst="teardrop">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7">
                <a:extLst>
                  <a:ext uri="{FF2B5EF4-FFF2-40B4-BE49-F238E27FC236}">
                    <a16:creationId xmlns:a16="http://schemas.microsoft.com/office/drawing/2014/main" id="{04A1A05F-CA16-44CD-A2A8-641829CFC62D}"/>
                  </a:ext>
                </a:extLst>
              </p:cNvPr>
              <p:cNvSpPr txBox="1"/>
              <p:nvPr/>
            </p:nvSpPr>
            <p:spPr>
              <a:xfrm>
                <a:off x="6453554" y="3491062"/>
                <a:ext cx="792205" cy="461665"/>
              </a:xfrm>
              <a:prstGeom prst="rect">
                <a:avLst/>
              </a:prstGeom>
              <a:noFill/>
            </p:spPr>
            <p:txBody>
              <a:bodyPr wrap="none" rtlCol="0">
                <a:spAutoFit/>
              </a:bodyPr>
              <a:lstStyle/>
              <a:p>
                <a:pPr algn="ctr"/>
                <a:r>
                  <a:rPr kumimoji="1" lang="en-US" altLang="ja-JP" sz="2400" dirty="0">
                    <a:solidFill>
                      <a:schemeClr val="bg1"/>
                    </a:solidFill>
                  </a:rPr>
                  <a:t>1.5%</a:t>
                </a:r>
                <a:endParaRPr kumimoji="1" lang="ja-JP" altLang="en-US" sz="2400" dirty="0">
                  <a:solidFill>
                    <a:schemeClr val="bg1"/>
                  </a:solidFill>
                </a:endParaRPr>
              </a:p>
            </p:txBody>
          </p:sp>
        </p:grpSp>
      </p:grpSp>
      <p:grpSp>
        <p:nvGrpSpPr>
          <p:cNvPr id="50" name="群組 49">
            <a:extLst>
              <a:ext uri="{FF2B5EF4-FFF2-40B4-BE49-F238E27FC236}">
                <a16:creationId xmlns:a16="http://schemas.microsoft.com/office/drawing/2014/main" id="{C4556464-D586-4DE6-A4EB-85B6BD7F91DB}"/>
              </a:ext>
            </a:extLst>
          </p:cNvPr>
          <p:cNvGrpSpPr/>
          <p:nvPr/>
        </p:nvGrpSpPr>
        <p:grpSpPr>
          <a:xfrm>
            <a:off x="2289464" y="2453054"/>
            <a:ext cx="7429279" cy="873905"/>
            <a:chOff x="2892652" y="2294728"/>
            <a:chExt cx="7429279" cy="873905"/>
          </a:xfrm>
        </p:grpSpPr>
        <p:sp>
          <p:nvSpPr>
            <p:cNvPr id="51" name="正方形/長方形 48">
              <a:extLst>
                <a:ext uri="{FF2B5EF4-FFF2-40B4-BE49-F238E27FC236}">
                  <a16:creationId xmlns:a16="http://schemas.microsoft.com/office/drawing/2014/main" id="{8D2588A3-51A0-4067-9002-5648618E6840}"/>
                </a:ext>
              </a:extLst>
            </p:cNvPr>
            <p:cNvSpPr/>
            <p:nvPr/>
          </p:nvSpPr>
          <p:spPr>
            <a:xfrm>
              <a:off x="2892652" y="2502735"/>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49">
              <a:extLst>
                <a:ext uri="{FF2B5EF4-FFF2-40B4-BE49-F238E27FC236}">
                  <a16:creationId xmlns:a16="http://schemas.microsoft.com/office/drawing/2014/main" id="{A0D3ABBE-BB22-4129-8AC1-354D3D334246}"/>
                </a:ext>
              </a:extLst>
            </p:cNvPr>
            <p:cNvSpPr/>
            <p:nvPr/>
          </p:nvSpPr>
          <p:spPr>
            <a:xfrm>
              <a:off x="2892652" y="2569283"/>
              <a:ext cx="6935013" cy="387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0">
              <a:extLst>
                <a:ext uri="{FF2B5EF4-FFF2-40B4-BE49-F238E27FC236}">
                  <a16:creationId xmlns:a16="http://schemas.microsoft.com/office/drawing/2014/main" id="{61CBB23D-A546-4E85-8DA0-AD28429B5C28}"/>
                </a:ext>
              </a:extLst>
            </p:cNvPr>
            <p:cNvGrpSpPr/>
            <p:nvPr/>
          </p:nvGrpSpPr>
          <p:grpSpPr>
            <a:xfrm>
              <a:off x="9448026" y="2294728"/>
              <a:ext cx="873905" cy="873905"/>
              <a:chOff x="9872453" y="3249568"/>
              <a:chExt cx="873905" cy="873905"/>
            </a:xfrm>
          </p:grpSpPr>
          <p:sp>
            <p:nvSpPr>
              <p:cNvPr id="54" name="涙形 51">
                <a:extLst>
                  <a:ext uri="{FF2B5EF4-FFF2-40B4-BE49-F238E27FC236}">
                    <a16:creationId xmlns:a16="http://schemas.microsoft.com/office/drawing/2014/main" id="{75AABAAE-1A19-4279-97DD-8A5CE7C39CCD}"/>
                  </a:ext>
                </a:extLst>
              </p:cNvPr>
              <p:cNvSpPr/>
              <p:nvPr/>
            </p:nvSpPr>
            <p:spPr>
              <a:xfrm rot="13500000">
                <a:off x="9872453" y="3249568"/>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テキスト ボックス 52">
                <a:extLst>
                  <a:ext uri="{FF2B5EF4-FFF2-40B4-BE49-F238E27FC236}">
                    <a16:creationId xmlns:a16="http://schemas.microsoft.com/office/drawing/2014/main" id="{A4FDD0AF-788E-492F-A55C-98BF9D50E81E}"/>
                  </a:ext>
                </a:extLst>
              </p:cNvPr>
              <p:cNvSpPr txBox="1"/>
              <p:nvPr/>
            </p:nvSpPr>
            <p:spPr>
              <a:xfrm>
                <a:off x="9913033" y="3491062"/>
                <a:ext cx="792205" cy="461665"/>
              </a:xfrm>
              <a:prstGeom prst="rect">
                <a:avLst/>
              </a:prstGeom>
              <a:noFill/>
            </p:spPr>
            <p:txBody>
              <a:bodyPr wrap="none" rtlCol="0">
                <a:spAutoFit/>
              </a:bodyPr>
              <a:lstStyle/>
              <a:p>
                <a:pPr algn="ctr"/>
                <a:r>
                  <a:rPr kumimoji="1" lang="en-US" altLang="ja-JP" sz="2400" dirty="0">
                    <a:solidFill>
                      <a:schemeClr val="bg1"/>
                    </a:solidFill>
                  </a:rPr>
                  <a:t>2.1%</a:t>
                </a:r>
                <a:endParaRPr kumimoji="1" lang="ja-JP" altLang="en-US" sz="2400" dirty="0">
                  <a:solidFill>
                    <a:schemeClr val="bg1"/>
                  </a:solidFill>
                </a:endParaRPr>
              </a:p>
            </p:txBody>
          </p:sp>
        </p:grpSp>
      </p:grpSp>
      <p:sp>
        <p:nvSpPr>
          <p:cNvPr id="56" name="テキスト ボックス 68">
            <a:extLst>
              <a:ext uri="{FF2B5EF4-FFF2-40B4-BE49-F238E27FC236}">
                <a16:creationId xmlns:a16="http://schemas.microsoft.com/office/drawing/2014/main" id="{C96C35FB-F1EA-478D-8946-1C2C26F21B8D}"/>
              </a:ext>
            </a:extLst>
          </p:cNvPr>
          <p:cNvSpPr txBox="1"/>
          <p:nvPr/>
        </p:nvSpPr>
        <p:spPr>
          <a:xfrm>
            <a:off x="1893362" y="9415723"/>
            <a:ext cx="79220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1.0%</a:t>
            </a:r>
            <a:endParaRPr kumimoji="1" lang="ja-JP" altLang="en-US" sz="2400" dirty="0">
              <a:solidFill>
                <a:schemeClr val="tx2">
                  <a:lumMod val="60000"/>
                  <a:lumOff val="40000"/>
                </a:schemeClr>
              </a:solidFill>
            </a:endParaRPr>
          </a:p>
        </p:txBody>
      </p:sp>
      <p:sp>
        <p:nvSpPr>
          <p:cNvPr id="57" name="テキスト ボックス 69">
            <a:extLst>
              <a:ext uri="{FF2B5EF4-FFF2-40B4-BE49-F238E27FC236}">
                <a16:creationId xmlns:a16="http://schemas.microsoft.com/office/drawing/2014/main" id="{4E8649DA-6D57-4C9D-B31B-51CB8D5DDA0D}"/>
              </a:ext>
            </a:extLst>
          </p:cNvPr>
          <p:cNvSpPr txBox="1"/>
          <p:nvPr/>
        </p:nvSpPr>
        <p:spPr>
          <a:xfrm>
            <a:off x="5412850" y="9421121"/>
            <a:ext cx="79220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1.5%</a:t>
            </a:r>
            <a:endParaRPr kumimoji="1" lang="ja-JP" altLang="en-US" sz="2400" dirty="0">
              <a:solidFill>
                <a:schemeClr val="tx2">
                  <a:lumMod val="60000"/>
                  <a:lumOff val="40000"/>
                </a:schemeClr>
              </a:solidFill>
            </a:endParaRPr>
          </a:p>
        </p:txBody>
      </p:sp>
      <p:sp>
        <p:nvSpPr>
          <p:cNvPr id="58" name="テキスト ボックス 70">
            <a:extLst>
              <a:ext uri="{FF2B5EF4-FFF2-40B4-BE49-F238E27FC236}">
                <a16:creationId xmlns:a16="http://schemas.microsoft.com/office/drawing/2014/main" id="{3282F10F-64B6-47A9-B6D3-0E4D6D51D7C3}"/>
              </a:ext>
            </a:extLst>
          </p:cNvPr>
          <p:cNvSpPr txBox="1"/>
          <p:nvPr/>
        </p:nvSpPr>
        <p:spPr>
          <a:xfrm>
            <a:off x="8932338" y="9425617"/>
            <a:ext cx="79220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2.0%</a:t>
            </a:r>
            <a:endParaRPr kumimoji="1" lang="ja-JP" altLang="en-US" sz="2400" dirty="0">
              <a:solidFill>
                <a:schemeClr val="tx2">
                  <a:lumMod val="60000"/>
                  <a:lumOff val="40000"/>
                </a:schemeClr>
              </a:solidFill>
            </a:endParaRPr>
          </a:p>
        </p:txBody>
      </p:sp>
      <p:cxnSp>
        <p:nvCxnSpPr>
          <p:cNvPr id="59" name="直線コネクタ 15">
            <a:extLst>
              <a:ext uri="{FF2B5EF4-FFF2-40B4-BE49-F238E27FC236}">
                <a16:creationId xmlns:a16="http://schemas.microsoft.com/office/drawing/2014/main" id="{2547388E-E8B6-4EA8-82C9-25317A4DF572}"/>
              </a:ext>
            </a:extLst>
          </p:cNvPr>
          <p:cNvCxnSpPr>
            <a:cxnSpLocks/>
          </p:cNvCxnSpPr>
          <p:nvPr/>
        </p:nvCxnSpPr>
        <p:spPr>
          <a:xfrm>
            <a:off x="2289464" y="2628428"/>
            <a:ext cx="0" cy="674295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プレースホルダー 6">
            <a:extLst>
              <a:ext uri="{FF2B5EF4-FFF2-40B4-BE49-F238E27FC236}">
                <a16:creationId xmlns:a16="http://schemas.microsoft.com/office/drawing/2014/main" id="{938E3514-6F0F-48EA-9507-6158C2D69A81}"/>
              </a:ext>
            </a:extLst>
          </p:cNvPr>
          <p:cNvSpPr txBox="1">
            <a:spLocks/>
          </p:cNvSpPr>
          <p:nvPr/>
        </p:nvSpPr>
        <p:spPr>
          <a:xfrm>
            <a:off x="-429080" y="3415210"/>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latin typeface="+mj-lt"/>
              </a:rPr>
              <a:t>NEVADA</a:t>
            </a:r>
            <a:endParaRPr lang="ja-JP" altLang="en-US" sz="1800" spc="300" dirty="0">
              <a:solidFill>
                <a:schemeClr val="tx1">
                  <a:lumMod val="50000"/>
                  <a:lumOff val="50000"/>
                </a:schemeClr>
              </a:solidFill>
              <a:latin typeface="+mj-lt"/>
            </a:endParaRPr>
          </a:p>
        </p:txBody>
      </p:sp>
      <p:sp>
        <p:nvSpPr>
          <p:cNvPr id="61" name="テキスト プレースホルダー 6">
            <a:extLst>
              <a:ext uri="{FF2B5EF4-FFF2-40B4-BE49-F238E27FC236}">
                <a16:creationId xmlns:a16="http://schemas.microsoft.com/office/drawing/2014/main" id="{88BAE8CE-AD53-4215-AC4B-A3342A3ED90E}"/>
              </a:ext>
            </a:extLst>
          </p:cNvPr>
          <p:cNvSpPr txBox="1">
            <a:spLocks/>
          </p:cNvSpPr>
          <p:nvPr/>
        </p:nvSpPr>
        <p:spPr>
          <a:xfrm>
            <a:off x="-438517" y="2487248"/>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rPr>
              <a:t>IDAHO</a:t>
            </a:r>
          </a:p>
        </p:txBody>
      </p:sp>
      <p:sp>
        <p:nvSpPr>
          <p:cNvPr id="62" name="テキスト プレースホルダー 6">
            <a:extLst>
              <a:ext uri="{FF2B5EF4-FFF2-40B4-BE49-F238E27FC236}">
                <a16:creationId xmlns:a16="http://schemas.microsoft.com/office/drawing/2014/main" id="{D4E60321-E2A3-409C-95C1-BD0B866F0E53}"/>
              </a:ext>
            </a:extLst>
          </p:cNvPr>
          <p:cNvSpPr txBox="1">
            <a:spLocks/>
          </p:cNvSpPr>
          <p:nvPr/>
        </p:nvSpPr>
        <p:spPr>
          <a:xfrm>
            <a:off x="-439600" y="8430763"/>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latin typeface="+mj-lt"/>
              </a:rPr>
              <a:t>TEXAS</a:t>
            </a:r>
          </a:p>
        </p:txBody>
      </p:sp>
      <p:sp>
        <p:nvSpPr>
          <p:cNvPr id="63" name="テキスト プレースホルダー 6">
            <a:extLst>
              <a:ext uri="{FF2B5EF4-FFF2-40B4-BE49-F238E27FC236}">
                <a16:creationId xmlns:a16="http://schemas.microsoft.com/office/drawing/2014/main" id="{9955D528-EC45-4B6B-B405-506626995178}"/>
              </a:ext>
            </a:extLst>
          </p:cNvPr>
          <p:cNvSpPr txBox="1">
            <a:spLocks/>
          </p:cNvSpPr>
          <p:nvPr/>
        </p:nvSpPr>
        <p:spPr>
          <a:xfrm>
            <a:off x="-438412" y="5414479"/>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rPr>
              <a:t>WASHINGTON</a:t>
            </a:r>
          </a:p>
        </p:txBody>
      </p:sp>
      <p:sp>
        <p:nvSpPr>
          <p:cNvPr id="64" name="テキスト プレースホルダー 6">
            <a:extLst>
              <a:ext uri="{FF2B5EF4-FFF2-40B4-BE49-F238E27FC236}">
                <a16:creationId xmlns:a16="http://schemas.microsoft.com/office/drawing/2014/main" id="{607FA722-4DFB-48FA-AC54-8C7A5BE19B66}"/>
              </a:ext>
            </a:extLst>
          </p:cNvPr>
          <p:cNvSpPr txBox="1">
            <a:spLocks/>
          </p:cNvSpPr>
          <p:nvPr/>
        </p:nvSpPr>
        <p:spPr>
          <a:xfrm>
            <a:off x="-438412" y="7433950"/>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latin typeface="+mj-lt"/>
              </a:rPr>
              <a:t>ARIZONA</a:t>
            </a:r>
            <a:endParaRPr lang="ja-JP" altLang="en-US" sz="1800" spc="300" dirty="0">
              <a:solidFill>
                <a:schemeClr val="tx1">
                  <a:lumMod val="50000"/>
                  <a:lumOff val="50000"/>
                </a:schemeClr>
              </a:solidFill>
              <a:latin typeface="+mj-lt"/>
            </a:endParaRPr>
          </a:p>
        </p:txBody>
      </p:sp>
      <p:sp>
        <p:nvSpPr>
          <p:cNvPr id="65" name="テキスト プレースホルダー 6">
            <a:extLst>
              <a:ext uri="{FF2B5EF4-FFF2-40B4-BE49-F238E27FC236}">
                <a16:creationId xmlns:a16="http://schemas.microsoft.com/office/drawing/2014/main" id="{D8FC615C-7F08-49F5-9B92-96EC747BBDD0}"/>
              </a:ext>
            </a:extLst>
          </p:cNvPr>
          <p:cNvSpPr txBox="1">
            <a:spLocks/>
          </p:cNvSpPr>
          <p:nvPr/>
        </p:nvSpPr>
        <p:spPr>
          <a:xfrm>
            <a:off x="-368162" y="4456494"/>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600" dirty="0">
                <a:solidFill>
                  <a:schemeClr val="tx1">
                    <a:lumMod val="50000"/>
                    <a:lumOff val="50000"/>
                  </a:schemeClr>
                </a:solidFill>
              </a:rPr>
              <a:t>UTAH</a:t>
            </a:r>
          </a:p>
        </p:txBody>
      </p:sp>
      <p:grpSp>
        <p:nvGrpSpPr>
          <p:cNvPr id="66" name="群組 65">
            <a:extLst>
              <a:ext uri="{FF2B5EF4-FFF2-40B4-BE49-F238E27FC236}">
                <a16:creationId xmlns:a16="http://schemas.microsoft.com/office/drawing/2014/main" id="{5A2CF5C3-AD48-47C6-867E-9A3101ACBABA}"/>
              </a:ext>
            </a:extLst>
          </p:cNvPr>
          <p:cNvGrpSpPr/>
          <p:nvPr/>
        </p:nvGrpSpPr>
        <p:grpSpPr>
          <a:xfrm>
            <a:off x="2304704" y="8475971"/>
            <a:ext cx="7043738" cy="873905"/>
            <a:chOff x="2892652" y="8881525"/>
            <a:chExt cx="7043738" cy="873905"/>
          </a:xfrm>
        </p:grpSpPr>
        <p:sp>
          <p:nvSpPr>
            <p:cNvPr id="67" name="正方形/長方形 48">
              <a:extLst>
                <a:ext uri="{FF2B5EF4-FFF2-40B4-BE49-F238E27FC236}">
                  <a16:creationId xmlns:a16="http://schemas.microsoft.com/office/drawing/2014/main" id="{E48A08D0-B903-438C-BA07-EACE7A5F998B}"/>
                </a:ext>
              </a:extLst>
            </p:cNvPr>
            <p:cNvSpPr/>
            <p:nvPr/>
          </p:nvSpPr>
          <p:spPr>
            <a:xfrm>
              <a:off x="2892652" y="9054158"/>
              <a:ext cx="7043738" cy="52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49">
              <a:extLst>
                <a:ext uri="{FF2B5EF4-FFF2-40B4-BE49-F238E27FC236}">
                  <a16:creationId xmlns:a16="http://schemas.microsoft.com/office/drawing/2014/main" id="{6011EB81-EE70-457E-A7B1-012BCA8D62F3}"/>
                </a:ext>
              </a:extLst>
            </p:cNvPr>
            <p:cNvSpPr/>
            <p:nvPr/>
          </p:nvSpPr>
          <p:spPr>
            <a:xfrm>
              <a:off x="2892652" y="9147045"/>
              <a:ext cx="3207365" cy="3607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50">
              <a:extLst>
                <a:ext uri="{FF2B5EF4-FFF2-40B4-BE49-F238E27FC236}">
                  <a16:creationId xmlns:a16="http://schemas.microsoft.com/office/drawing/2014/main" id="{16F8309C-4B48-4CE0-8492-61B7AA259F81}"/>
                </a:ext>
              </a:extLst>
            </p:cNvPr>
            <p:cNvGrpSpPr/>
            <p:nvPr/>
          </p:nvGrpSpPr>
          <p:grpSpPr>
            <a:xfrm>
              <a:off x="5500597" y="8881525"/>
              <a:ext cx="873905" cy="873905"/>
              <a:chOff x="5925024" y="3284942"/>
              <a:chExt cx="873905" cy="873905"/>
            </a:xfrm>
          </p:grpSpPr>
          <p:sp>
            <p:nvSpPr>
              <p:cNvPr id="70" name="涙形 51">
                <a:extLst>
                  <a:ext uri="{FF2B5EF4-FFF2-40B4-BE49-F238E27FC236}">
                    <a16:creationId xmlns:a16="http://schemas.microsoft.com/office/drawing/2014/main" id="{3F16B434-5925-48F3-B007-6A5FCA0063F4}"/>
                  </a:ext>
                </a:extLst>
              </p:cNvPr>
              <p:cNvSpPr/>
              <p:nvPr/>
            </p:nvSpPr>
            <p:spPr>
              <a:xfrm rot="13500000">
                <a:off x="592502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テキスト ボックス 52">
                <a:extLst>
                  <a:ext uri="{FF2B5EF4-FFF2-40B4-BE49-F238E27FC236}">
                    <a16:creationId xmlns:a16="http://schemas.microsoft.com/office/drawing/2014/main" id="{4F82E548-F2E4-4EF4-BEF5-FDAD6714B47F}"/>
                  </a:ext>
                </a:extLst>
              </p:cNvPr>
              <p:cNvSpPr txBox="1"/>
              <p:nvPr/>
            </p:nvSpPr>
            <p:spPr>
              <a:xfrm>
                <a:off x="5965874" y="3491062"/>
                <a:ext cx="792205" cy="461665"/>
              </a:xfrm>
              <a:prstGeom prst="rect">
                <a:avLst/>
              </a:prstGeom>
              <a:noFill/>
            </p:spPr>
            <p:txBody>
              <a:bodyPr wrap="none" rtlCol="0">
                <a:spAutoFit/>
              </a:bodyPr>
              <a:lstStyle/>
              <a:p>
                <a:pPr algn="ctr"/>
                <a:r>
                  <a:rPr kumimoji="1" lang="en-US" altLang="ja-JP" sz="2400" dirty="0">
                    <a:solidFill>
                      <a:schemeClr val="bg1"/>
                    </a:solidFill>
                  </a:rPr>
                  <a:t>1.4%</a:t>
                </a:r>
                <a:endParaRPr kumimoji="1" lang="ja-JP" altLang="en-US" sz="2400" dirty="0">
                  <a:solidFill>
                    <a:schemeClr val="bg1"/>
                  </a:solidFill>
                </a:endParaRPr>
              </a:p>
            </p:txBody>
          </p:sp>
        </p:grpSp>
      </p:grpSp>
      <p:sp>
        <p:nvSpPr>
          <p:cNvPr id="72" name="テキスト プレースホルダー 6">
            <a:extLst>
              <a:ext uri="{FF2B5EF4-FFF2-40B4-BE49-F238E27FC236}">
                <a16:creationId xmlns:a16="http://schemas.microsoft.com/office/drawing/2014/main" id="{B7636585-48A3-427C-915D-87F0737A1055}"/>
              </a:ext>
            </a:extLst>
          </p:cNvPr>
          <p:cNvSpPr txBox="1">
            <a:spLocks/>
          </p:cNvSpPr>
          <p:nvPr/>
        </p:nvSpPr>
        <p:spPr>
          <a:xfrm>
            <a:off x="-438218" y="6419320"/>
            <a:ext cx="2726837" cy="661641"/>
          </a:xfrm>
          <a:prstGeom prst="rect">
            <a:avLst/>
          </a:prstGeom>
          <a:ln>
            <a:noFill/>
          </a:ln>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r"/>
            <a:r>
              <a:rPr lang="en-US" altLang="ja-JP" sz="1800" spc="300" dirty="0">
                <a:solidFill>
                  <a:schemeClr val="tx1">
                    <a:lumMod val="50000"/>
                    <a:lumOff val="50000"/>
                  </a:schemeClr>
                </a:solidFill>
              </a:rPr>
              <a:t>FLORIDA</a:t>
            </a:r>
            <a:endParaRPr lang="ja-JP" altLang="en-US" sz="1800" spc="300" dirty="0">
              <a:solidFill>
                <a:schemeClr val="tx1">
                  <a:lumMod val="50000"/>
                  <a:lumOff val="50000"/>
                </a:schemeClr>
              </a:solidFill>
            </a:endParaRPr>
          </a:p>
        </p:txBody>
      </p:sp>
      <p:cxnSp>
        <p:nvCxnSpPr>
          <p:cNvPr id="73" name="直線コネクタ 66">
            <a:extLst>
              <a:ext uri="{FF2B5EF4-FFF2-40B4-BE49-F238E27FC236}">
                <a16:creationId xmlns:a16="http://schemas.microsoft.com/office/drawing/2014/main" id="{8DE0BA25-734E-46D7-9856-FF646ECCAF9F}"/>
              </a:ext>
            </a:extLst>
          </p:cNvPr>
          <p:cNvCxnSpPr>
            <a:cxnSpLocks/>
            <a:endCxn id="58" idx="0"/>
          </p:cNvCxnSpPr>
          <p:nvPr/>
        </p:nvCxnSpPr>
        <p:spPr>
          <a:xfrm flipH="1">
            <a:off x="9328441" y="3362886"/>
            <a:ext cx="17446" cy="6062731"/>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文字版面配置區 9">
            <a:extLst>
              <a:ext uri="{FF2B5EF4-FFF2-40B4-BE49-F238E27FC236}">
                <a16:creationId xmlns:a16="http://schemas.microsoft.com/office/drawing/2014/main" id="{5F3DDA42-33E4-4CF1-B99A-F20893545F89}"/>
              </a:ext>
            </a:extLst>
          </p:cNvPr>
          <p:cNvSpPr txBox="1">
            <a:spLocks/>
          </p:cNvSpPr>
          <p:nvPr/>
        </p:nvSpPr>
        <p:spPr>
          <a:xfrm>
            <a:off x="13601553" y="2579818"/>
            <a:ext cx="3994609" cy="2163156"/>
          </a:xfrm>
          <a:prstGeom prst="rect">
            <a:avLst/>
          </a:prstGeom>
          <a:solidFill>
            <a:srgbClr val="FFFFFF">
              <a:alpha val="89804"/>
            </a:srgbClr>
          </a:solid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nchor="ctr">
            <a:spAutoFit/>
          </a:bodyPr>
          <a:lstStyle>
            <a:lvl1pPr marL="342900" indent="-342900" algn="l" defTabSz="1371417" rtl="0" eaLnBrk="1" latinLnBrk="0" hangingPunct="1">
              <a:lnSpc>
                <a:spcPct val="130000"/>
              </a:lnSpc>
              <a:spcBef>
                <a:spcPts val="1200"/>
              </a:spcBef>
              <a:buFont typeface="Wingdings" panose="05000000000000000000" pitchFamily="2" charset="2"/>
              <a:buChar char="n"/>
              <a:defRPr sz="2000" kern="1200" baseline="0">
                <a:solidFill>
                  <a:schemeClr val="bg1"/>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spcBef>
                <a:spcPts val="300"/>
              </a:spcBef>
              <a:spcAft>
                <a:spcPts val="500"/>
              </a:spcAft>
            </a:pPr>
            <a:r>
              <a:rPr lang="en-US" altLang="zh-TW" spc="300" dirty="0">
                <a:solidFill>
                  <a:schemeClr val="tx1">
                    <a:lumMod val="50000"/>
                    <a:lumOff val="50000"/>
                  </a:schemeClr>
                </a:solidFill>
                <a:latin typeface="Average"/>
              </a:rPr>
              <a:t>KESE: the level of entrepreneur activities.</a:t>
            </a:r>
          </a:p>
          <a:p>
            <a:pPr>
              <a:spcBef>
                <a:spcPts val="300"/>
              </a:spcBef>
              <a:spcAft>
                <a:spcPts val="500"/>
              </a:spcAft>
            </a:pPr>
            <a:r>
              <a:rPr lang="en-US" altLang="zh-TW" spc="300" dirty="0">
                <a:solidFill>
                  <a:schemeClr val="tx1">
                    <a:lumMod val="50000"/>
                    <a:lumOff val="50000"/>
                  </a:schemeClr>
                </a:solidFill>
                <a:latin typeface="Average"/>
              </a:rPr>
              <a:t>These states attract migration due to</a:t>
            </a:r>
            <a:r>
              <a:rPr lang="zh-TW" altLang="en-US" spc="300" dirty="0">
                <a:solidFill>
                  <a:schemeClr val="tx1">
                    <a:lumMod val="50000"/>
                    <a:lumOff val="50000"/>
                  </a:schemeClr>
                </a:solidFill>
                <a:latin typeface="Average"/>
              </a:rPr>
              <a:t> </a:t>
            </a:r>
            <a:r>
              <a:rPr lang="en-US" altLang="zh-TW" spc="300" dirty="0">
                <a:solidFill>
                  <a:schemeClr val="tx1">
                    <a:lumMod val="50000"/>
                    <a:lumOff val="50000"/>
                  </a:schemeClr>
                </a:solidFill>
                <a:latin typeface="Average"/>
              </a:rPr>
              <a:t>their growing economies.</a:t>
            </a:r>
            <a:endParaRPr lang="en-US" altLang="zh-TW" sz="1600" spc="300" dirty="0">
              <a:solidFill>
                <a:schemeClr val="tx1">
                  <a:lumMod val="50000"/>
                  <a:lumOff val="50000"/>
                </a:schemeClr>
              </a:solidFill>
              <a:latin typeface="Average"/>
            </a:endParaRPr>
          </a:p>
        </p:txBody>
      </p:sp>
      <p:sp>
        <p:nvSpPr>
          <p:cNvPr id="74" name="タイトル 13">
            <a:extLst>
              <a:ext uri="{FF2B5EF4-FFF2-40B4-BE49-F238E27FC236}">
                <a16:creationId xmlns:a16="http://schemas.microsoft.com/office/drawing/2014/main" id="{8F44456D-A091-41B7-82A7-28A599A02851}"/>
              </a:ext>
            </a:extLst>
          </p:cNvPr>
          <p:cNvSpPr txBox="1">
            <a:spLocks/>
          </p:cNvSpPr>
          <p:nvPr/>
        </p:nvSpPr>
        <p:spPr>
          <a:xfrm>
            <a:off x="2167339" y="889875"/>
            <a:ext cx="7156730" cy="1280040"/>
          </a:xfrm>
          <a:prstGeom prst="rect">
            <a:avLst/>
          </a:prstGeom>
        </p:spPr>
        <p:txBody>
          <a:bodyPr>
            <a:normAutofit lnSpcReduction="10000"/>
          </a:bodyPr>
          <a:lst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a:lstStyle>
          <a:p>
            <a:pPr algn="l"/>
            <a:r>
              <a:rPr kumimoji="1" lang="en-US" altLang="ja-JP" sz="4800" spc="600" dirty="0"/>
              <a:t>FASTEST GROWING POPULATION </a:t>
            </a:r>
            <a:endParaRPr kumimoji="1" lang="ja-JP" altLang="en-US" sz="4800" spc="600" dirty="0"/>
          </a:p>
        </p:txBody>
      </p:sp>
    </p:spTree>
    <p:extLst>
      <p:ext uri="{BB962C8B-B14F-4D97-AF65-F5344CB8AC3E}">
        <p14:creationId xmlns:p14="http://schemas.microsoft.com/office/powerpoint/2010/main" val="20544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750" fill="hold"/>
                                        <p:tgtEl>
                                          <p:spTgt spid="59"/>
                                        </p:tgtEl>
                                        <p:attrNameLst>
                                          <p:attrName>ppt_x</p:attrName>
                                        </p:attrNameLst>
                                      </p:cBhvr>
                                      <p:tavLst>
                                        <p:tav tm="0">
                                          <p:val>
                                            <p:strVal val="0-#ppt_w/2"/>
                                          </p:val>
                                        </p:tav>
                                        <p:tav tm="100000">
                                          <p:val>
                                            <p:strVal val="#ppt_x"/>
                                          </p:val>
                                        </p:tav>
                                      </p:tavLst>
                                    </p:anim>
                                    <p:anim calcmode="lin" valueType="num">
                                      <p:cBhvr additive="base">
                                        <p:cTn id="8" dur="75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0-#ppt_w/2"/>
                                          </p:val>
                                        </p:tav>
                                        <p:tav tm="100000">
                                          <p:val>
                                            <p:strVal val="#ppt_x"/>
                                          </p:val>
                                        </p:tav>
                                      </p:tavLst>
                                    </p:anim>
                                    <p:anim calcmode="lin" valueType="num">
                                      <p:cBhvr additive="base">
                                        <p:cTn id="12" dur="75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750" fill="hold"/>
                                        <p:tgtEl>
                                          <p:spTgt spid="57"/>
                                        </p:tgtEl>
                                        <p:attrNameLst>
                                          <p:attrName>ppt_x</p:attrName>
                                        </p:attrNameLst>
                                      </p:cBhvr>
                                      <p:tavLst>
                                        <p:tav tm="0">
                                          <p:val>
                                            <p:strVal val="0-#ppt_w/2"/>
                                          </p:val>
                                        </p:tav>
                                        <p:tav tm="100000">
                                          <p:val>
                                            <p:strVal val="#ppt_x"/>
                                          </p:val>
                                        </p:tav>
                                      </p:tavLst>
                                    </p:anim>
                                    <p:anim calcmode="lin" valueType="num">
                                      <p:cBhvr additive="base">
                                        <p:cTn id="16" dur="75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0-#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750" fill="hold"/>
                                        <p:tgtEl>
                                          <p:spTgt spid="73"/>
                                        </p:tgtEl>
                                        <p:attrNameLst>
                                          <p:attrName>ppt_x</p:attrName>
                                        </p:attrNameLst>
                                      </p:cBhvr>
                                      <p:tavLst>
                                        <p:tav tm="0">
                                          <p:val>
                                            <p:strVal val="0-#ppt_w/2"/>
                                          </p:val>
                                        </p:tav>
                                        <p:tav tm="100000">
                                          <p:val>
                                            <p:strVal val="#ppt_x"/>
                                          </p:val>
                                        </p:tav>
                                      </p:tavLst>
                                    </p:anim>
                                    <p:anim calcmode="lin" valueType="num">
                                      <p:cBhvr additive="base">
                                        <p:cTn id="24" dur="750" fill="hold"/>
                                        <p:tgtEl>
                                          <p:spTgt spid="7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750" fill="hold"/>
                                        <p:tgtEl>
                                          <p:spTgt spid="58"/>
                                        </p:tgtEl>
                                        <p:attrNameLst>
                                          <p:attrName>ppt_x</p:attrName>
                                        </p:attrNameLst>
                                      </p:cBhvr>
                                      <p:tavLst>
                                        <p:tav tm="0">
                                          <p:val>
                                            <p:strVal val="0-#ppt_w/2"/>
                                          </p:val>
                                        </p:tav>
                                        <p:tav tm="100000">
                                          <p:val>
                                            <p:strVal val="#ppt_x"/>
                                          </p:val>
                                        </p:tav>
                                      </p:tavLst>
                                    </p:anim>
                                    <p:anim calcmode="lin" valueType="num">
                                      <p:cBhvr additive="base">
                                        <p:cTn id="28" dur="75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750" fill="hold"/>
                                        <p:tgtEl>
                                          <p:spTgt spid="61"/>
                                        </p:tgtEl>
                                        <p:attrNameLst>
                                          <p:attrName>ppt_x</p:attrName>
                                        </p:attrNameLst>
                                      </p:cBhvr>
                                      <p:tavLst>
                                        <p:tav tm="0">
                                          <p:val>
                                            <p:strVal val="#ppt_x"/>
                                          </p:val>
                                        </p:tav>
                                        <p:tav tm="100000">
                                          <p:val>
                                            <p:strVal val="#ppt_x"/>
                                          </p:val>
                                        </p:tav>
                                      </p:tavLst>
                                    </p:anim>
                                    <p:anim calcmode="lin" valueType="num">
                                      <p:cBhvr additive="base">
                                        <p:cTn id="32" dur="750" fill="hold"/>
                                        <p:tgtEl>
                                          <p:spTgt spid="61"/>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750" fill="hold"/>
                                        <p:tgtEl>
                                          <p:spTgt spid="62"/>
                                        </p:tgtEl>
                                        <p:attrNameLst>
                                          <p:attrName>ppt_x</p:attrName>
                                        </p:attrNameLst>
                                      </p:cBhvr>
                                      <p:tavLst>
                                        <p:tav tm="0">
                                          <p:val>
                                            <p:strVal val="#ppt_x"/>
                                          </p:val>
                                        </p:tav>
                                        <p:tav tm="100000">
                                          <p:val>
                                            <p:strVal val="#ppt_x"/>
                                          </p:val>
                                        </p:tav>
                                      </p:tavLst>
                                    </p:anim>
                                    <p:anim calcmode="lin" valueType="num">
                                      <p:cBhvr additive="base">
                                        <p:cTn id="36" dur="750" fill="hold"/>
                                        <p:tgtEl>
                                          <p:spTgt spid="62"/>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750" fill="hold"/>
                                        <p:tgtEl>
                                          <p:spTgt spid="63"/>
                                        </p:tgtEl>
                                        <p:attrNameLst>
                                          <p:attrName>ppt_x</p:attrName>
                                        </p:attrNameLst>
                                      </p:cBhvr>
                                      <p:tavLst>
                                        <p:tav tm="0">
                                          <p:val>
                                            <p:strVal val="#ppt_x"/>
                                          </p:val>
                                        </p:tav>
                                        <p:tav tm="100000">
                                          <p:val>
                                            <p:strVal val="#ppt_x"/>
                                          </p:val>
                                        </p:tav>
                                      </p:tavLst>
                                    </p:anim>
                                    <p:anim calcmode="lin" valueType="num">
                                      <p:cBhvr additive="base">
                                        <p:cTn id="40" dur="750" fill="hold"/>
                                        <p:tgtEl>
                                          <p:spTgt spid="63"/>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750" fill="hold"/>
                                        <p:tgtEl>
                                          <p:spTgt spid="64"/>
                                        </p:tgtEl>
                                        <p:attrNameLst>
                                          <p:attrName>ppt_x</p:attrName>
                                        </p:attrNameLst>
                                      </p:cBhvr>
                                      <p:tavLst>
                                        <p:tav tm="0">
                                          <p:val>
                                            <p:strVal val="#ppt_x"/>
                                          </p:val>
                                        </p:tav>
                                        <p:tav tm="100000">
                                          <p:val>
                                            <p:strVal val="#ppt_x"/>
                                          </p:val>
                                        </p:tav>
                                      </p:tavLst>
                                    </p:anim>
                                    <p:anim calcmode="lin" valueType="num">
                                      <p:cBhvr additive="base">
                                        <p:cTn id="44" dur="750" fill="hold"/>
                                        <p:tgtEl>
                                          <p:spTgt spid="64"/>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750" fill="hold"/>
                                        <p:tgtEl>
                                          <p:spTgt spid="65"/>
                                        </p:tgtEl>
                                        <p:attrNameLst>
                                          <p:attrName>ppt_x</p:attrName>
                                        </p:attrNameLst>
                                      </p:cBhvr>
                                      <p:tavLst>
                                        <p:tav tm="0">
                                          <p:val>
                                            <p:strVal val="#ppt_x"/>
                                          </p:val>
                                        </p:tav>
                                        <p:tav tm="100000">
                                          <p:val>
                                            <p:strVal val="#ppt_x"/>
                                          </p:val>
                                        </p:tav>
                                      </p:tavLst>
                                    </p:anim>
                                    <p:anim calcmode="lin" valueType="num">
                                      <p:cBhvr additive="base">
                                        <p:cTn id="48" dur="750" fill="hold"/>
                                        <p:tgtEl>
                                          <p:spTgt spid="6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 calcmode="lin" valueType="num">
                                      <p:cBhvr additive="base">
                                        <p:cTn id="51" dur="750" fill="hold"/>
                                        <p:tgtEl>
                                          <p:spTgt spid="72"/>
                                        </p:tgtEl>
                                        <p:attrNameLst>
                                          <p:attrName>ppt_x</p:attrName>
                                        </p:attrNameLst>
                                      </p:cBhvr>
                                      <p:tavLst>
                                        <p:tav tm="0">
                                          <p:val>
                                            <p:strVal val="#ppt_x"/>
                                          </p:val>
                                        </p:tav>
                                        <p:tav tm="100000">
                                          <p:val>
                                            <p:strVal val="#ppt_x"/>
                                          </p:val>
                                        </p:tav>
                                      </p:tavLst>
                                    </p:anim>
                                    <p:anim calcmode="lin" valueType="num">
                                      <p:cBhvr additive="base">
                                        <p:cTn id="52"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61" grpId="0"/>
      <p:bldP spid="62" grpId="0"/>
      <p:bldP spid="63" grpId="0"/>
      <p:bldP spid="64" grpId="0"/>
      <p:bldP spid="65" grpId="0"/>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sz="4800" spc="600" dirty="0"/>
              <a:t>WHAT ATTRACTS MIGRATION? </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23</a:t>
            </a:fld>
            <a:endParaRPr lang="en-US" dirty="0"/>
          </a:p>
        </p:txBody>
      </p:sp>
      <p:sp>
        <p:nvSpPr>
          <p:cNvPr id="28" name="テキスト プレースホルダー 6"/>
          <p:cNvSpPr txBox="1">
            <a:spLocks/>
          </p:cNvSpPr>
          <p:nvPr/>
        </p:nvSpPr>
        <p:spPr>
          <a:xfrm>
            <a:off x="9437719" y="648512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ja-JP" sz="2000" dirty="0"/>
              <a:t>Establish their own household</a:t>
            </a:r>
          </a:p>
          <a:p>
            <a:pPr marL="342900" indent="-342900" algn="l">
              <a:buFont typeface="Arial" panose="020B0604020202020204" pitchFamily="34" charset="0"/>
              <a:buChar char="•"/>
            </a:pPr>
            <a:r>
              <a:rPr lang="en-US" altLang="ja-JP" sz="2000" dirty="0"/>
              <a:t>Change in marital status </a:t>
            </a:r>
          </a:p>
          <a:p>
            <a:pPr marL="342900" indent="-342900" algn="l">
              <a:buFont typeface="Arial" panose="020B0604020202020204" pitchFamily="34" charset="0"/>
              <a:buChar char="•"/>
            </a:pPr>
            <a:r>
              <a:rPr lang="en-US" altLang="ja-JP" sz="2000" dirty="0"/>
              <a:t>Other family reasons</a:t>
            </a:r>
            <a:endParaRPr lang="ja-JP" altLang="en-US" sz="2000" dirty="0"/>
          </a:p>
        </p:txBody>
      </p:sp>
      <p:grpSp>
        <p:nvGrpSpPr>
          <p:cNvPr id="56" name="群組 55">
            <a:extLst>
              <a:ext uri="{FF2B5EF4-FFF2-40B4-BE49-F238E27FC236}">
                <a16:creationId xmlns:a16="http://schemas.microsoft.com/office/drawing/2014/main" id="{E03E2F24-68A7-4C60-ADDB-FF1C9E05BDFF}"/>
              </a:ext>
            </a:extLst>
          </p:cNvPr>
          <p:cNvGrpSpPr/>
          <p:nvPr/>
        </p:nvGrpSpPr>
        <p:grpSpPr>
          <a:xfrm>
            <a:off x="12451165" y="2225040"/>
            <a:ext cx="5029433" cy="3871837"/>
            <a:chOff x="1885891" y="1824047"/>
            <a:chExt cx="5029433" cy="3871837"/>
          </a:xfrm>
        </p:grpSpPr>
        <p:grpSp>
          <p:nvGrpSpPr>
            <p:cNvPr id="51" name="群組 50">
              <a:extLst>
                <a:ext uri="{FF2B5EF4-FFF2-40B4-BE49-F238E27FC236}">
                  <a16:creationId xmlns:a16="http://schemas.microsoft.com/office/drawing/2014/main" id="{93C6B5D1-3D56-4765-96ED-0CAEAAA501CD}"/>
                </a:ext>
              </a:extLst>
            </p:cNvPr>
            <p:cNvGrpSpPr/>
            <p:nvPr/>
          </p:nvGrpSpPr>
          <p:grpSpPr>
            <a:xfrm>
              <a:off x="2579036" y="1824047"/>
              <a:ext cx="3334044" cy="3334044"/>
              <a:chOff x="1013779" y="2603798"/>
              <a:chExt cx="3334044" cy="3334044"/>
            </a:xfrm>
          </p:grpSpPr>
          <p:sp>
            <p:nvSpPr>
              <p:cNvPr id="7" name="円/楕円 15"/>
              <p:cNvSpPr/>
              <p:nvPr/>
            </p:nvSpPr>
            <p:spPr>
              <a:xfrm>
                <a:off x="1392491" y="2996970"/>
                <a:ext cx="2576619" cy="2576619"/>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8" name="グループ化 7"/>
              <p:cNvGrpSpPr/>
              <p:nvPr/>
            </p:nvGrpSpPr>
            <p:grpSpPr>
              <a:xfrm>
                <a:off x="1013779" y="2603798"/>
                <a:ext cx="3334044" cy="3334044"/>
                <a:chOff x="1623897" y="3474718"/>
                <a:chExt cx="3334044" cy="3334044"/>
              </a:xfrm>
            </p:grpSpPr>
            <p:sp>
              <p:nvSpPr>
                <p:cNvPr id="9" name="円/楕円 23"/>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パイ 20"/>
                <p:cNvSpPr/>
                <p:nvPr/>
              </p:nvSpPr>
              <p:spPr>
                <a:xfrm>
                  <a:off x="1623897" y="3474718"/>
                  <a:ext cx="3334044" cy="3334044"/>
                </a:xfrm>
                <a:prstGeom prst="pie">
                  <a:avLst>
                    <a:gd name="adj1" fmla="val 16206171"/>
                    <a:gd name="adj2" fmla="val 19930601"/>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grpSp>
          <p:sp>
            <p:nvSpPr>
              <p:cNvPr id="23" name="テキスト ボックス 22"/>
              <p:cNvSpPr txBox="1"/>
              <p:nvPr/>
            </p:nvSpPr>
            <p:spPr>
              <a:xfrm>
                <a:off x="2781787" y="3000558"/>
                <a:ext cx="1043876" cy="507831"/>
              </a:xfrm>
              <a:prstGeom prst="rect">
                <a:avLst/>
              </a:prstGeom>
              <a:noFill/>
            </p:spPr>
            <p:txBody>
              <a:bodyPr wrap="none" rtlCol="0" anchor="b">
                <a:spAutoFit/>
              </a:bodyPr>
              <a:lstStyle/>
              <a:p>
                <a:r>
                  <a:rPr lang="en-US" altLang="ja-JP" dirty="0">
                    <a:solidFill>
                      <a:schemeClr val="bg1"/>
                    </a:solidFill>
                  </a:rPr>
                  <a:t>18.4</a:t>
                </a:r>
                <a:r>
                  <a:rPr kumimoji="1" lang="en-US" altLang="ja-JP" dirty="0">
                    <a:solidFill>
                      <a:schemeClr val="bg1"/>
                    </a:solidFill>
                  </a:rPr>
                  <a:t>%</a:t>
                </a:r>
                <a:endParaRPr kumimoji="1" lang="ja-JP" altLang="en-US" dirty="0">
                  <a:solidFill>
                    <a:schemeClr val="bg1"/>
                  </a:solidFill>
                </a:endParaRPr>
              </a:p>
            </p:txBody>
          </p:sp>
        </p:grpSp>
        <p:sp>
          <p:nvSpPr>
            <p:cNvPr id="27" name="テキスト プレースホルダー 6"/>
            <p:cNvSpPr txBox="1">
              <a:spLocks/>
            </p:cNvSpPr>
            <p:nvPr/>
          </p:nvSpPr>
          <p:spPr>
            <a:xfrm>
              <a:off x="1885891" y="4851836"/>
              <a:ext cx="5029433"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spc="300" dirty="0">
                  <a:solidFill>
                    <a:schemeClr val="tx2"/>
                  </a:solidFill>
                  <a:latin typeface="+mj-lt"/>
                </a:rPr>
                <a:t>E</a:t>
              </a:r>
              <a:r>
                <a:rPr lang="en-US" altLang="zh-TW" spc="300" dirty="0">
                  <a:solidFill>
                    <a:schemeClr val="tx2"/>
                  </a:solidFill>
                  <a:latin typeface="+mj-lt"/>
                </a:rPr>
                <a:t>MPLOYMENT</a:t>
              </a:r>
              <a:r>
                <a:rPr lang="en-US" altLang="zh-TW" spc="600" dirty="0">
                  <a:solidFill>
                    <a:schemeClr val="tx2"/>
                  </a:solidFill>
                  <a:latin typeface="+mj-lt"/>
                </a:rPr>
                <a:t>/</a:t>
              </a:r>
              <a:r>
                <a:rPr lang="en-US" altLang="zh-TW" sz="3200" spc="300" dirty="0">
                  <a:solidFill>
                    <a:schemeClr val="tx2"/>
                  </a:solidFill>
                  <a:latin typeface="+mj-lt"/>
                </a:rPr>
                <a:t>E</a:t>
              </a:r>
              <a:r>
                <a:rPr lang="en-US" altLang="zh-TW" spc="300" dirty="0">
                  <a:solidFill>
                    <a:schemeClr val="tx2"/>
                  </a:solidFill>
                  <a:latin typeface="+mj-lt"/>
                </a:rPr>
                <a:t>DUCATION</a:t>
              </a:r>
              <a:endParaRPr lang="ja-JP" altLang="en-US" spc="300" dirty="0">
                <a:solidFill>
                  <a:schemeClr val="tx2"/>
                </a:solidFill>
                <a:latin typeface="+mj-lt"/>
              </a:endParaRPr>
            </a:p>
          </p:txBody>
        </p:sp>
        <p:sp>
          <p:nvSpPr>
            <p:cNvPr id="29" name="正方形/長方形 28"/>
            <p:cNvSpPr/>
            <p:nvPr/>
          </p:nvSpPr>
          <p:spPr>
            <a:xfrm>
              <a:off x="3432644" y="5623876"/>
              <a:ext cx="18288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プレースホルダー 6"/>
          <p:cNvSpPr txBox="1">
            <a:spLocks/>
          </p:cNvSpPr>
          <p:nvPr/>
        </p:nvSpPr>
        <p:spPr>
          <a:xfrm>
            <a:off x="5912999" y="6457095"/>
            <a:ext cx="3715678" cy="3462902"/>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ja-JP" sz="2000" dirty="0"/>
              <a:t>Lower crime rate </a:t>
            </a:r>
          </a:p>
          <a:p>
            <a:pPr marL="342900" indent="-342900" algn="l">
              <a:buFont typeface="Arial" panose="020B0604020202020204" pitchFamily="34" charset="0"/>
              <a:buChar char="•"/>
            </a:pPr>
            <a:r>
              <a:rPr lang="en-US" altLang="ja-JP" sz="2000" dirty="0"/>
              <a:t>Climate</a:t>
            </a:r>
          </a:p>
          <a:p>
            <a:pPr marL="342900" indent="-342900" algn="l">
              <a:buFont typeface="Arial" panose="020B0604020202020204" pitchFamily="34" charset="0"/>
              <a:buChar char="•"/>
            </a:pPr>
            <a:r>
              <a:rPr lang="en-US" altLang="ja-JP" sz="2000" dirty="0"/>
              <a:t>Relocate to a better home</a:t>
            </a:r>
          </a:p>
          <a:p>
            <a:pPr marL="342900" indent="-342900" algn="l">
              <a:buFont typeface="Arial" panose="020B0604020202020204" pitchFamily="34" charset="0"/>
              <a:buChar char="•"/>
            </a:pPr>
            <a:r>
              <a:rPr lang="en-US" altLang="ja-JP" sz="2000" dirty="0"/>
              <a:t>Commercial/ residential/ agricultural  &amp; forestry</a:t>
            </a:r>
          </a:p>
          <a:p>
            <a:pPr marL="342900" indent="-342900" algn="l">
              <a:buFont typeface="Arial" panose="020B0604020202020204" pitchFamily="34" charset="0"/>
              <a:buChar char="•"/>
            </a:pPr>
            <a:r>
              <a:rPr lang="en-US" altLang="ja-JP" sz="2000" dirty="0"/>
              <a:t>Neighborhood : race, religion , society status</a:t>
            </a:r>
          </a:p>
        </p:txBody>
      </p:sp>
      <p:grpSp>
        <p:nvGrpSpPr>
          <p:cNvPr id="58" name="群組 57">
            <a:extLst>
              <a:ext uri="{FF2B5EF4-FFF2-40B4-BE49-F238E27FC236}">
                <a16:creationId xmlns:a16="http://schemas.microsoft.com/office/drawing/2014/main" id="{3C11F5DA-BB6E-4401-A00A-0781841F7CBF}"/>
              </a:ext>
            </a:extLst>
          </p:cNvPr>
          <p:cNvGrpSpPr/>
          <p:nvPr/>
        </p:nvGrpSpPr>
        <p:grpSpPr>
          <a:xfrm>
            <a:off x="5263412" y="2220759"/>
            <a:ext cx="4012911" cy="3904163"/>
            <a:chOff x="5522492" y="2220759"/>
            <a:chExt cx="4012911" cy="3904163"/>
          </a:xfrm>
        </p:grpSpPr>
        <p:grpSp>
          <p:nvGrpSpPr>
            <p:cNvPr id="52" name="群組 51">
              <a:extLst>
                <a:ext uri="{FF2B5EF4-FFF2-40B4-BE49-F238E27FC236}">
                  <a16:creationId xmlns:a16="http://schemas.microsoft.com/office/drawing/2014/main" id="{026D5A20-9B36-4A7D-8AF9-03200B71B5AA}"/>
                </a:ext>
              </a:extLst>
            </p:cNvPr>
            <p:cNvGrpSpPr/>
            <p:nvPr/>
          </p:nvGrpSpPr>
          <p:grpSpPr>
            <a:xfrm>
              <a:off x="5803711" y="2220759"/>
              <a:ext cx="3334044" cy="3334044"/>
              <a:chOff x="5370107" y="2777588"/>
              <a:chExt cx="3334044" cy="3334044"/>
            </a:xfrm>
          </p:grpSpPr>
          <p:sp>
            <p:nvSpPr>
              <p:cNvPr id="11" name="円/楕円 25"/>
              <p:cNvSpPr/>
              <p:nvPr/>
            </p:nvSpPr>
            <p:spPr>
              <a:xfrm>
                <a:off x="5748819" y="3170760"/>
                <a:ext cx="2576619" cy="2576619"/>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2" name="グループ化 11"/>
              <p:cNvGrpSpPr/>
              <p:nvPr/>
            </p:nvGrpSpPr>
            <p:grpSpPr>
              <a:xfrm>
                <a:off x="5370107" y="2777588"/>
                <a:ext cx="3334044" cy="3334044"/>
                <a:chOff x="1623897" y="3474718"/>
                <a:chExt cx="3334044" cy="3334044"/>
              </a:xfrm>
            </p:grpSpPr>
            <p:sp>
              <p:nvSpPr>
                <p:cNvPr id="13" name="円/楕円 27"/>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パイ 28"/>
                <p:cNvSpPr/>
                <p:nvPr/>
              </p:nvSpPr>
              <p:spPr>
                <a:xfrm>
                  <a:off x="1623897" y="3474718"/>
                  <a:ext cx="3334044" cy="3334044"/>
                </a:xfrm>
                <a:prstGeom prst="pie">
                  <a:avLst>
                    <a:gd name="adj1" fmla="val 16206171"/>
                    <a:gd name="adj2" fmla="val 21256499"/>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4" name="テキスト ボックス 23"/>
              <p:cNvSpPr txBox="1"/>
              <p:nvPr/>
            </p:nvSpPr>
            <p:spPr>
              <a:xfrm>
                <a:off x="7227326" y="3474023"/>
                <a:ext cx="1043876" cy="507831"/>
              </a:xfrm>
              <a:prstGeom prst="rect">
                <a:avLst/>
              </a:prstGeom>
              <a:noFill/>
            </p:spPr>
            <p:txBody>
              <a:bodyPr wrap="none" rtlCol="0" anchor="b">
                <a:spAutoFit/>
              </a:bodyPr>
              <a:lstStyle/>
              <a:p>
                <a:r>
                  <a:rPr kumimoji="1" lang="en-US" altLang="ja-JP" dirty="0">
                    <a:solidFill>
                      <a:schemeClr val="bg1"/>
                    </a:solidFill>
                  </a:rPr>
                  <a:t>22.6%</a:t>
                </a:r>
                <a:endParaRPr kumimoji="1" lang="ja-JP" altLang="en-US" dirty="0">
                  <a:solidFill>
                    <a:schemeClr val="bg1"/>
                  </a:solidFill>
                </a:endParaRPr>
              </a:p>
            </p:txBody>
          </p:sp>
        </p:grpSp>
        <p:sp>
          <p:nvSpPr>
            <p:cNvPr id="30" name="テキスト プレースホルダー 6"/>
            <p:cNvSpPr txBox="1">
              <a:spLocks/>
            </p:cNvSpPr>
            <p:nvPr/>
          </p:nvSpPr>
          <p:spPr>
            <a:xfrm>
              <a:off x="5522492" y="5222349"/>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3"/>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sz="3200" spc="300" dirty="0">
                  <a:solidFill>
                    <a:schemeClr val="tx2"/>
                  </a:solidFill>
                  <a:latin typeface="+mj-lt"/>
                </a:rPr>
                <a:t>L</a:t>
              </a:r>
              <a:r>
                <a:rPr lang="en-US" altLang="zh-TW" spc="300" dirty="0">
                  <a:solidFill>
                    <a:schemeClr val="tx2"/>
                  </a:solidFill>
                  <a:latin typeface="+mj-lt"/>
                </a:rPr>
                <a:t>IVING</a:t>
              </a:r>
              <a:r>
                <a:rPr lang="zh-TW" altLang="en-US" spc="300" dirty="0">
                  <a:solidFill>
                    <a:schemeClr val="tx2"/>
                  </a:solidFill>
                  <a:latin typeface="+mj-lt"/>
                </a:rPr>
                <a:t> </a:t>
              </a:r>
              <a:r>
                <a:rPr lang="en-US" altLang="zh-TW" sz="3200" spc="300" dirty="0">
                  <a:solidFill>
                    <a:schemeClr val="tx2"/>
                  </a:solidFill>
                  <a:latin typeface="+mj-lt"/>
                </a:rPr>
                <a:t>C</a:t>
              </a:r>
              <a:r>
                <a:rPr lang="en-US" altLang="zh-TW" spc="300" dirty="0">
                  <a:solidFill>
                    <a:schemeClr val="tx2"/>
                  </a:solidFill>
                  <a:latin typeface="+mj-lt"/>
                </a:rPr>
                <a:t>ONDITION</a:t>
              </a:r>
              <a:endParaRPr lang="ja-JP" altLang="en-US" spc="300" dirty="0">
                <a:solidFill>
                  <a:schemeClr val="tx2"/>
                </a:solidFill>
                <a:latin typeface="+mj-lt"/>
              </a:endParaRPr>
            </a:p>
          </p:txBody>
        </p:sp>
        <p:sp>
          <p:nvSpPr>
            <p:cNvPr id="32" name="正方形/長方形 31"/>
            <p:cNvSpPr/>
            <p:nvPr/>
          </p:nvSpPr>
          <p:spPr>
            <a:xfrm>
              <a:off x="6746530" y="6052914"/>
              <a:ext cx="18288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テキスト プレースホルダー 6"/>
          <p:cNvSpPr txBox="1">
            <a:spLocks/>
          </p:cNvSpPr>
          <p:nvPr/>
        </p:nvSpPr>
        <p:spPr>
          <a:xfrm>
            <a:off x="2142555" y="6484955"/>
            <a:ext cx="3715678" cy="3136449"/>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ja-JP" sz="2000" dirty="0"/>
              <a:t>Cheaper housing</a:t>
            </a:r>
          </a:p>
          <a:p>
            <a:pPr marL="342900" indent="-342900" algn="l">
              <a:buFont typeface="Arial" panose="020B0604020202020204" pitchFamily="34" charset="0"/>
              <a:buChar char="•"/>
            </a:pPr>
            <a:r>
              <a:rPr lang="en-US" altLang="ja-JP" sz="2000" dirty="0"/>
              <a:t>Lower taxes</a:t>
            </a:r>
          </a:p>
          <a:p>
            <a:pPr marL="342900" indent="-342900" algn="l">
              <a:buFont typeface="Arial" panose="020B0604020202020204" pitchFamily="34" charset="0"/>
              <a:buChar char="•"/>
            </a:pPr>
            <a:r>
              <a:rPr lang="en-US" altLang="ja-JP" sz="2000" dirty="0"/>
              <a:t>Lower household expenses</a:t>
            </a:r>
          </a:p>
          <a:p>
            <a:pPr marL="342900" indent="-342900" algn="l">
              <a:buFont typeface="Arial" panose="020B0604020202020204" pitchFamily="34" charset="0"/>
              <a:buChar char="•"/>
            </a:pPr>
            <a:r>
              <a:rPr lang="en-US" altLang="ja-JP" sz="2000" dirty="0"/>
              <a:t>Own their home instead of rent</a:t>
            </a:r>
          </a:p>
        </p:txBody>
      </p:sp>
      <p:grpSp>
        <p:nvGrpSpPr>
          <p:cNvPr id="59" name="群組 58">
            <a:extLst>
              <a:ext uri="{FF2B5EF4-FFF2-40B4-BE49-F238E27FC236}">
                <a16:creationId xmlns:a16="http://schemas.microsoft.com/office/drawing/2014/main" id="{DF58D765-BB4E-4844-A8E6-32496393F331}"/>
              </a:ext>
            </a:extLst>
          </p:cNvPr>
          <p:cNvGrpSpPr/>
          <p:nvPr/>
        </p:nvGrpSpPr>
        <p:grpSpPr>
          <a:xfrm>
            <a:off x="1520823" y="2206243"/>
            <a:ext cx="4012911" cy="3921122"/>
            <a:chOff x="9368681" y="2218429"/>
            <a:chExt cx="4012911" cy="3921122"/>
          </a:xfrm>
        </p:grpSpPr>
        <p:grpSp>
          <p:nvGrpSpPr>
            <p:cNvPr id="53" name="群組 52">
              <a:extLst>
                <a:ext uri="{FF2B5EF4-FFF2-40B4-BE49-F238E27FC236}">
                  <a16:creationId xmlns:a16="http://schemas.microsoft.com/office/drawing/2014/main" id="{89902C37-0314-425E-9230-3FC74D38D334}"/>
                </a:ext>
              </a:extLst>
            </p:cNvPr>
            <p:cNvGrpSpPr/>
            <p:nvPr/>
          </p:nvGrpSpPr>
          <p:grpSpPr>
            <a:xfrm>
              <a:off x="9637396" y="2218429"/>
              <a:ext cx="3334044" cy="3334044"/>
              <a:chOff x="9495030" y="2762906"/>
              <a:chExt cx="3334044" cy="3334044"/>
            </a:xfrm>
          </p:grpSpPr>
          <p:sp>
            <p:nvSpPr>
              <p:cNvPr id="15" name="円/楕円 29"/>
              <p:cNvSpPr/>
              <p:nvPr/>
            </p:nvSpPr>
            <p:spPr>
              <a:xfrm>
                <a:off x="9873742" y="3156078"/>
                <a:ext cx="2576619" cy="2576619"/>
              </a:xfrm>
              <a:prstGeom prst="ellipse">
                <a:avLst/>
              </a:prstGeom>
              <a:solidFill>
                <a:schemeClr val="accent1">
                  <a:lumMod val="40000"/>
                  <a:lumOff val="6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6" name="グループ化 15"/>
              <p:cNvGrpSpPr/>
              <p:nvPr/>
            </p:nvGrpSpPr>
            <p:grpSpPr>
              <a:xfrm>
                <a:off x="9495030" y="2762906"/>
                <a:ext cx="3334044" cy="3334044"/>
                <a:chOff x="1623897" y="3474718"/>
                <a:chExt cx="3334044" cy="3334044"/>
              </a:xfrm>
            </p:grpSpPr>
            <p:sp>
              <p:nvSpPr>
                <p:cNvPr id="17" name="円/楕円 31"/>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パイ 32"/>
                <p:cNvSpPr/>
                <p:nvPr/>
              </p:nvSpPr>
              <p:spPr>
                <a:xfrm>
                  <a:off x="1623897" y="3474718"/>
                  <a:ext cx="3334044" cy="3334044"/>
                </a:xfrm>
                <a:prstGeom prst="pie">
                  <a:avLst>
                    <a:gd name="adj1" fmla="val 16206171"/>
                    <a:gd name="adj2" fmla="val 20460305"/>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5" name="テキスト ボックス 24"/>
              <p:cNvSpPr txBox="1"/>
              <p:nvPr/>
            </p:nvSpPr>
            <p:spPr>
              <a:xfrm>
                <a:off x="11325899" y="3335815"/>
                <a:ext cx="1043876" cy="507831"/>
              </a:xfrm>
              <a:prstGeom prst="rect">
                <a:avLst/>
              </a:prstGeom>
              <a:noFill/>
            </p:spPr>
            <p:txBody>
              <a:bodyPr wrap="none" rtlCol="0" anchor="b">
                <a:spAutoFit/>
              </a:bodyPr>
              <a:lstStyle/>
              <a:p>
                <a:r>
                  <a:rPr kumimoji="1" lang="en-US" altLang="ja-JP" dirty="0">
                    <a:solidFill>
                      <a:schemeClr val="bg1"/>
                    </a:solidFill>
                  </a:rPr>
                  <a:t>19.4%</a:t>
                </a:r>
                <a:endParaRPr kumimoji="1" lang="ja-JP" altLang="en-US" dirty="0">
                  <a:solidFill>
                    <a:schemeClr val="bg1"/>
                  </a:solidFill>
                </a:endParaRPr>
              </a:p>
            </p:txBody>
          </p:sp>
        </p:grpSp>
        <p:sp>
          <p:nvSpPr>
            <p:cNvPr id="33" name="テキスト プレースホルダー 6"/>
            <p:cNvSpPr txBox="1">
              <a:spLocks/>
            </p:cNvSpPr>
            <p:nvPr/>
          </p:nvSpPr>
          <p:spPr>
            <a:xfrm>
              <a:off x="9368681" y="5269216"/>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2"/>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sz="3200" spc="300" dirty="0">
                  <a:solidFill>
                    <a:schemeClr val="tx2"/>
                  </a:solidFill>
                  <a:latin typeface="+mj-lt"/>
                </a:rPr>
                <a:t>L</a:t>
              </a:r>
              <a:r>
                <a:rPr lang="en-US" altLang="zh-TW" spc="300" dirty="0">
                  <a:solidFill>
                    <a:schemeClr val="tx2"/>
                  </a:solidFill>
                  <a:latin typeface="+mj-lt"/>
                </a:rPr>
                <a:t>IVING</a:t>
              </a:r>
              <a:r>
                <a:rPr lang="zh-TW" altLang="en-US" spc="300" dirty="0">
                  <a:solidFill>
                    <a:schemeClr val="tx2"/>
                  </a:solidFill>
                  <a:latin typeface="+mj-lt"/>
                </a:rPr>
                <a:t> </a:t>
              </a:r>
              <a:r>
                <a:rPr lang="en-US" altLang="zh-TW" sz="3200" spc="300" dirty="0">
                  <a:solidFill>
                    <a:schemeClr val="tx2"/>
                  </a:solidFill>
                  <a:latin typeface="+mj-lt"/>
                </a:rPr>
                <a:t>E</a:t>
              </a:r>
              <a:r>
                <a:rPr lang="en-US" altLang="zh-TW" spc="300" dirty="0">
                  <a:solidFill>
                    <a:schemeClr val="tx2"/>
                  </a:solidFill>
                  <a:latin typeface="+mj-lt"/>
                </a:rPr>
                <a:t>XPENSE</a:t>
              </a:r>
              <a:endParaRPr lang="ja-JP" altLang="en-US" spc="300" dirty="0">
                <a:solidFill>
                  <a:schemeClr val="tx2"/>
                </a:solidFill>
                <a:latin typeface="+mj-lt"/>
              </a:endParaRPr>
            </a:p>
          </p:txBody>
        </p:sp>
        <p:sp>
          <p:nvSpPr>
            <p:cNvPr id="35" name="正方形/長方形 34"/>
            <p:cNvSpPr/>
            <p:nvPr/>
          </p:nvSpPr>
          <p:spPr>
            <a:xfrm>
              <a:off x="10553865" y="6067543"/>
              <a:ext cx="18288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プレースホルダー 6"/>
          <p:cNvSpPr txBox="1">
            <a:spLocks/>
          </p:cNvSpPr>
          <p:nvPr/>
        </p:nvSpPr>
        <p:spPr>
          <a:xfrm>
            <a:off x="13509300"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endParaRPr lang="ja-JP" altLang="en-US" sz="2000" dirty="0"/>
          </a:p>
        </p:txBody>
      </p:sp>
      <p:grpSp>
        <p:nvGrpSpPr>
          <p:cNvPr id="57" name="群組 56">
            <a:extLst>
              <a:ext uri="{FF2B5EF4-FFF2-40B4-BE49-F238E27FC236}">
                <a16:creationId xmlns:a16="http://schemas.microsoft.com/office/drawing/2014/main" id="{5F3562C2-D161-4265-8874-B6C9D59C1D1E}"/>
              </a:ext>
            </a:extLst>
          </p:cNvPr>
          <p:cNvGrpSpPr/>
          <p:nvPr/>
        </p:nvGrpSpPr>
        <p:grpSpPr>
          <a:xfrm>
            <a:off x="9159450" y="2193682"/>
            <a:ext cx="4012911" cy="3904795"/>
            <a:chOff x="1807576" y="2143765"/>
            <a:chExt cx="4012911" cy="3904795"/>
          </a:xfrm>
        </p:grpSpPr>
        <p:grpSp>
          <p:nvGrpSpPr>
            <p:cNvPr id="54" name="群組 53">
              <a:extLst>
                <a:ext uri="{FF2B5EF4-FFF2-40B4-BE49-F238E27FC236}">
                  <a16:creationId xmlns:a16="http://schemas.microsoft.com/office/drawing/2014/main" id="{3F7B9E6A-A496-4673-BB20-B6ACC58CE627}"/>
                </a:ext>
              </a:extLst>
            </p:cNvPr>
            <p:cNvGrpSpPr/>
            <p:nvPr/>
          </p:nvGrpSpPr>
          <p:grpSpPr>
            <a:xfrm>
              <a:off x="2032007" y="2143765"/>
              <a:ext cx="3334044" cy="3334044"/>
              <a:chOff x="13582402" y="-1999725"/>
              <a:chExt cx="3334044" cy="3334044"/>
            </a:xfrm>
          </p:grpSpPr>
          <p:sp>
            <p:nvSpPr>
              <p:cNvPr id="19" name="円/楕円 33"/>
              <p:cNvSpPr/>
              <p:nvPr/>
            </p:nvSpPr>
            <p:spPr>
              <a:xfrm>
                <a:off x="13961114" y="-1606553"/>
                <a:ext cx="2576619" cy="2576619"/>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パイ 36"/>
              <p:cNvSpPr/>
              <p:nvPr/>
            </p:nvSpPr>
            <p:spPr>
              <a:xfrm>
                <a:off x="13582402" y="-1999725"/>
                <a:ext cx="3334044" cy="3334044"/>
              </a:xfrm>
              <a:prstGeom prst="pie">
                <a:avLst>
                  <a:gd name="adj1" fmla="val 16206171"/>
                  <a:gd name="adj2" fmla="val 543761"/>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テキスト ボックス 25"/>
              <p:cNvSpPr txBox="1"/>
              <p:nvPr/>
            </p:nvSpPr>
            <p:spPr>
              <a:xfrm>
                <a:off x="15494079" y="-1277880"/>
                <a:ext cx="1043876" cy="507831"/>
              </a:xfrm>
              <a:prstGeom prst="rect">
                <a:avLst/>
              </a:prstGeom>
              <a:noFill/>
            </p:spPr>
            <p:txBody>
              <a:bodyPr wrap="none" rtlCol="0" anchor="b">
                <a:spAutoFit/>
              </a:bodyPr>
              <a:lstStyle/>
              <a:p>
                <a:r>
                  <a:rPr kumimoji="1" lang="en-US" altLang="ja-JP" dirty="0">
                    <a:solidFill>
                      <a:schemeClr val="bg1"/>
                    </a:solidFill>
                  </a:rPr>
                  <a:t>27.9%</a:t>
                </a:r>
                <a:endParaRPr kumimoji="1" lang="ja-JP" altLang="en-US" dirty="0">
                  <a:solidFill>
                    <a:schemeClr val="bg1"/>
                  </a:solidFill>
                </a:endParaRPr>
              </a:p>
            </p:txBody>
          </p:sp>
        </p:grpSp>
        <p:sp>
          <p:nvSpPr>
            <p:cNvPr id="36" name="テキスト プレースホルダー 6"/>
            <p:cNvSpPr txBox="1">
              <a:spLocks/>
            </p:cNvSpPr>
            <p:nvPr/>
          </p:nvSpPr>
          <p:spPr>
            <a:xfrm>
              <a:off x="1807576" y="5187941"/>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sz="3200" spc="300" dirty="0">
                  <a:solidFill>
                    <a:schemeClr val="tx2"/>
                  </a:solidFill>
                  <a:latin typeface="+mj-lt"/>
                </a:rPr>
                <a:t>F</a:t>
              </a:r>
              <a:r>
                <a:rPr lang="en-US" altLang="zh-TW" spc="300" dirty="0">
                  <a:solidFill>
                    <a:schemeClr val="tx2"/>
                  </a:solidFill>
                  <a:latin typeface="+mj-lt"/>
                </a:rPr>
                <a:t>AMILY</a:t>
              </a:r>
              <a:endParaRPr lang="ja-JP" altLang="en-US" sz="2400" spc="300" dirty="0">
                <a:solidFill>
                  <a:schemeClr val="tx2"/>
                </a:solidFill>
                <a:latin typeface="+mj-lt"/>
              </a:endParaRPr>
            </a:p>
          </p:txBody>
        </p:sp>
        <p:sp>
          <p:nvSpPr>
            <p:cNvPr id="38" name="正方形/長方形 37"/>
            <p:cNvSpPr/>
            <p:nvPr/>
          </p:nvSpPr>
          <p:spPr>
            <a:xfrm>
              <a:off x="2900819" y="5976552"/>
              <a:ext cx="182880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Content Placeholder 2">
            <a:extLst>
              <a:ext uri="{FF2B5EF4-FFF2-40B4-BE49-F238E27FC236}">
                <a16:creationId xmlns:a16="http://schemas.microsoft.com/office/drawing/2014/main" id="{201C150A-2DB8-499A-B821-A4A50C471AEF}"/>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49" name="テキスト プレースホルダー 6">
            <a:extLst>
              <a:ext uri="{FF2B5EF4-FFF2-40B4-BE49-F238E27FC236}">
                <a16:creationId xmlns:a16="http://schemas.microsoft.com/office/drawing/2014/main" id="{616F3C5C-5D79-415D-A03B-D5855B4F793F}"/>
              </a:ext>
            </a:extLst>
          </p:cNvPr>
          <p:cNvSpPr txBox="1">
            <a:spLocks/>
          </p:cNvSpPr>
          <p:nvPr/>
        </p:nvSpPr>
        <p:spPr>
          <a:xfrm>
            <a:off x="1776144" y="9074562"/>
            <a:ext cx="4012911" cy="461833"/>
          </a:xfrm>
          <a:prstGeom prst="rect">
            <a:avLst/>
          </a:prstGeom>
          <a:solidFill>
            <a:schemeClr val="accent2">
              <a:lumMod val="60000"/>
              <a:lumOff val="40000"/>
            </a:schemeClr>
          </a:solidFill>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spc="300" dirty="0">
                <a:solidFill>
                  <a:schemeClr val="tx2"/>
                </a:solidFill>
                <a:latin typeface="+mj-lt"/>
              </a:rPr>
              <a:t>11.7% O</a:t>
            </a:r>
            <a:r>
              <a:rPr lang="en-US" altLang="zh-TW" sz="2400" spc="300" dirty="0">
                <a:solidFill>
                  <a:schemeClr val="tx2"/>
                </a:solidFill>
                <a:latin typeface="+mj-lt"/>
              </a:rPr>
              <a:t>THERS</a:t>
            </a:r>
            <a:endParaRPr lang="ja-JP" altLang="en-US" sz="2000" spc="300" dirty="0">
              <a:solidFill>
                <a:schemeClr val="tx2"/>
              </a:solidFill>
              <a:latin typeface="+mj-lt"/>
            </a:endParaRPr>
          </a:p>
        </p:txBody>
      </p:sp>
      <p:sp>
        <p:nvSpPr>
          <p:cNvPr id="61" name="テキスト プレースホルダー 6">
            <a:extLst>
              <a:ext uri="{FF2B5EF4-FFF2-40B4-BE49-F238E27FC236}">
                <a16:creationId xmlns:a16="http://schemas.microsoft.com/office/drawing/2014/main" id="{971148C0-669C-4909-80FF-908A1D5E7AD3}"/>
              </a:ext>
            </a:extLst>
          </p:cNvPr>
          <p:cNvSpPr txBox="1">
            <a:spLocks/>
          </p:cNvSpPr>
          <p:nvPr/>
        </p:nvSpPr>
        <p:spPr>
          <a:xfrm>
            <a:off x="13463580" y="6402632"/>
            <a:ext cx="3715678" cy="3136449"/>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ja-JP" sz="2000" dirty="0"/>
              <a:t>New job or job transfer</a:t>
            </a:r>
          </a:p>
          <a:p>
            <a:pPr marL="342900" indent="-342900" algn="l">
              <a:buFont typeface="Arial" panose="020B0604020202020204" pitchFamily="34" charset="0"/>
              <a:buChar char="•"/>
            </a:pPr>
            <a:r>
              <a:rPr lang="en-US" altLang="zh-TW" sz="2000" dirty="0"/>
              <a:t>C</a:t>
            </a:r>
            <a:r>
              <a:rPr lang="en-US" altLang="ja-JP" sz="2000" dirty="0"/>
              <a:t>loser to work or have an easier commute</a:t>
            </a:r>
          </a:p>
          <a:p>
            <a:pPr marL="342900" indent="-342900" algn="l">
              <a:buFont typeface="Arial" panose="020B0604020202020204" pitchFamily="34" charset="0"/>
              <a:buChar char="•"/>
            </a:pPr>
            <a:r>
              <a:rPr lang="en-US" altLang="ja-JP" sz="2000" dirty="0"/>
              <a:t>Attend college</a:t>
            </a:r>
          </a:p>
          <a:p>
            <a:pPr marL="342900" indent="-342900" algn="l">
              <a:buFont typeface="Arial" panose="020B0604020202020204" pitchFamily="34" charset="0"/>
              <a:buChar char="•"/>
            </a:pPr>
            <a:r>
              <a:rPr lang="en-US" altLang="ja-JP" sz="2000" dirty="0"/>
              <a:t>Retired</a:t>
            </a:r>
          </a:p>
        </p:txBody>
      </p:sp>
      <p:sp>
        <p:nvSpPr>
          <p:cNvPr id="62" name="テキスト プレースホルダー 6">
            <a:extLst>
              <a:ext uri="{FF2B5EF4-FFF2-40B4-BE49-F238E27FC236}">
                <a16:creationId xmlns:a16="http://schemas.microsoft.com/office/drawing/2014/main" id="{17F174B4-17DB-441F-8625-2CB4E12046C2}"/>
              </a:ext>
            </a:extLst>
          </p:cNvPr>
          <p:cNvSpPr txBox="1">
            <a:spLocks/>
          </p:cNvSpPr>
          <p:nvPr/>
        </p:nvSpPr>
        <p:spPr>
          <a:xfrm>
            <a:off x="11209185" y="9192862"/>
            <a:ext cx="6139737" cy="504742"/>
          </a:xfrm>
          <a:prstGeom prst="rect">
            <a:avLst/>
          </a:prstGeom>
          <a:noFill/>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sz="2400" dirty="0"/>
              <a:t>Data: Census CPS Historical Migration</a:t>
            </a:r>
            <a:endParaRPr lang="ja-JP" altLang="en-US" sz="1800" spc="300" dirty="0">
              <a:solidFill>
                <a:schemeClr val="tx2"/>
              </a:solidFill>
              <a:latin typeface="+mj-lt"/>
            </a:endParaRPr>
          </a:p>
        </p:txBody>
      </p:sp>
    </p:spTree>
    <p:extLst>
      <p:ext uri="{BB962C8B-B14F-4D97-AF65-F5344CB8AC3E}">
        <p14:creationId xmlns:p14="http://schemas.microsoft.com/office/powerpoint/2010/main" val="627076316"/>
      </p:ext>
    </p:extLst>
  </p:cSld>
  <p:clrMapOvr>
    <a:masterClrMapping/>
  </p:clrMapOvr>
  <mc:AlternateContent xmlns:mc="http://schemas.openxmlformats.org/markup-compatibility/2006" xmlns:p14="http://schemas.microsoft.com/office/powerpoint/2010/main">
    <mc:Choice Requires="p14">
      <p:transition p14:dur="0" advTm="10920"/>
    </mc:Choice>
    <mc:Fallback xmlns="">
      <p:transition advTm="10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8">
                                            <p:txEl>
                                              <p:pRg st="1" end="1"/>
                                            </p:txEl>
                                          </p:spTgt>
                                        </p:tgtEl>
                                        <p:attrNameLst>
                                          <p:attrName>style.visibility</p:attrName>
                                        </p:attrNameLst>
                                      </p:cBhvr>
                                      <p:to>
                                        <p:strVal val="visible"/>
                                      </p:to>
                                    </p:set>
                                    <p:anim calcmode="lin" valueType="num">
                                      <p:cBhvr additive="base">
                                        <p:cTn id="11"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8">
                                            <p:txEl>
                                              <p:pRg st="2" end="2"/>
                                            </p:txEl>
                                          </p:spTgt>
                                        </p:tgtEl>
                                        <p:attrNameLst>
                                          <p:attrName>style.visibility</p:attrName>
                                        </p:attrNameLst>
                                      </p:cBhvr>
                                      <p:to>
                                        <p:strVal val="visible"/>
                                      </p:to>
                                    </p:set>
                                    <p:anim calcmode="lin" valueType="num">
                                      <p:cBhvr additive="base">
                                        <p:cTn id="15"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31">
                                            <p:txEl>
                                              <p:pRg st="0" end="0"/>
                                            </p:txEl>
                                          </p:spTgt>
                                        </p:tgtEl>
                                        <p:attrNameLst>
                                          <p:attrName>style.visibility</p:attrName>
                                        </p:attrNameLst>
                                      </p:cBhvr>
                                      <p:to>
                                        <p:strVal val="visible"/>
                                      </p:to>
                                    </p:set>
                                    <p:anim calcmode="lin" valueType="num">
                                      <p:cBhvr additive="base">
                                        <p:cTn id="1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31">
                                            <p:txEl>
                                              <p:pRg st="1" end="1"/>
                                            </p:txEl>
                                          </p:spTgt>
                                        </p:tgtEl>
                                        <p:attrNameLst>
                                          <p:attrName>style.visibility</p:attrName>
                                        </p:attrNameLst>
                                      </p:cBhvr>
                                      <p:to>
                                        <p:strVal val="visible"/>
                                      </p:to>
                                    </p:set>
                                    <p:anim calcmode="lin" valueType="num">
                                      <p:cBhvr additive="base">
                                        <p:cTn id="23"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34">
                                            <p:txEl>
                                              <p:pRg st="0" end="0"/>
                                            </p:txEl>
                                          </p:spTgt>
                                        </p:tgtEl>
                                        <p:attrNameLst>
                                          <p:attrName>style.visibility</p:attrName>
                                        </p:attrNameLst>
                                      </p:cBhvr>
                                      <p:to>
                                        <p:strVal val="visible"/>
                                      </p:to>
                                    </p:set>
                                    <p:anim calcmode="lin" valueType="num">
                                      <p:cBhvr additive="base">
                                        <p:cTn id="2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34">
                                            <p:txEl>
                                              <p:pRg st="1" end="1"/>
                                            </p:txEl>
                                          </p:spTgt>
                                        </p:tgtEl>
                                        <p:attrNameLst>
                                          <p:attrName>style.visibility</p:attrName>
                                        </p:attrNameLst>
                                      </p:cBhvr>
                                      <p:to>
                                        <p:strVal val="visible"/>
                                      </p:to>
                                    </p:set>
                                    <p:anim calcmode="lin" valueType="num">
                                      <p:cBhvr additive="base">
                                        <p:cTn id="31" dur="500" fill="hold"/>
                                        <p:tgtEl>
                                          <p:spTgt spid="3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
                                  </p:stCondLst>
                                  <p:childTnLst>
                                    <p:set>
                                      <p:cBhvr>
                                        <p:cTn id="34" dur="1" fill="hold">
                                          <p:stCondLst>
                                            <p:cond delay="0"/>
                                          </p:stCondLst>
                                        </p:cTn>
                                        <p:tgtEl>
                                          <p:spTgt spid="34">
                                            <p:txEl>
                                              <p:pRg st="2" end="2"/>
                                            </p:txEl>
                                          </p:spTgt>
                                        </p:tgtEl>
                                        <p:attrNameLst>
                                          <p:attrName>style.visibility</p:attrName>
                                        </p:attrNameLst>
                                      </p:cBhvr>
                                      <p:to>
                                        <p:strVal val="visible"/>
                                      </p:to>
                                    </p:set>
                                    <p:anim calcmode="lin" valueType="num">
                                      <p:cBhvr additive="base">
                                        <p:cTn id="35" dur="500" fill="hold"/>
                                        <p:tgtEl>
                                          <p:spTgt spid="3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4">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
                                  </p:stCondLst>
                                  <p:childTnLst>
                                    <p:set>
                                      <p:cBhvr>
                                        <p:cTn id="38" dur="1" fill="hold">
                                          <p:stCondLst>
                                            <p:cond delay="0"/>
                                          </p:stCondLst>
                                        </p:cTn>
                                        <p:tgtEl>
                                          <p:spTgt spid="34">
                                            <p:txEl>
                                              <p:pRg st="3" end="3"/>
                                            </p:txEl>
                                          </p:spTgt>
                                        </p:tgtEl>
                                        <p:attrNameLst>
                                          <p:attrName>style.visibility</p:attrName>
                                        </p:attrNameLst>
                                      </p:cBhvr>
                                      <p:to>
                                        <p:strVal val="visible"/>
                                      </p:to>
                                    </p:set>
                                    <p:anim calcmode="lin" valueType="num">
                                      <p:cBhvr additive="base">
                                        <p:cTn id="39" dur="500" fill="hold"/>
                                        <p:tgtEl>
                                          <p:spTgt spid="34">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4">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nodePh="1">
                                  <p:stCondLst>
                                    <p:cond delay="100"/>
                                  </p:stCondLst>
                                  <p:endCondLst>
                                    <p:cond evt="begin" delay="0">
                                      <p:tn val="41"/>
                                    </p:cond>
                                  </p:endCondLst>
                                  <p:childTnLst>
                                    <p:set>
                                      <p:cBhvr>
                                        <p:cTn id="42" dur="1" fill="hold">
                                          <p:stCondLst>
                                            <p:cond delay="0"/>
                                          </p:stCondLst>
                                        </p:cTn>
                                        <p:tgtEl>
                                          <p:spTgt spid="37">
                                            <p:txEl>
                                              <p:pRg st="0" end="0"/>
                                            </p:txEl>
                                          </p:spTgt>
                                        </p:tgtEl>
                                        <p:attrNameLst>
                                          <p:attrName>style.visibility</p:attrName>
                                        </p:attrNameLst>
                                      </p:cBhvr>
                                      <p:to>
                                        <p:strVal val="visible"/>
                                      </p:to>
                                    </p:set>
                                    <p:anim calcmode="lin" valueType="num">
                                      <p:cBhvr additive="base">
                                        <p:cTn id="4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600"/>
                            </p:stCondLst>
                            <p:childTnLst>
                              <p:par>
                                <p:cTn id="46" presetID="2" presetClass="entr" presetSubtype="4" decel="100000" fill="hold" grpId="0" nodeType="afterEffect">
                                  <p:stCondLst>
                                    <p:cond delay="0"/>
                                  </p:stCondLst>
                                  <p:childTnLst>
                                    <p:set>
                                      <p:cBhvr>
                                        <p:cTn id="47" dur="1" fill="hold">
                                          <p:stCondLst>
                                            <p:cond delay="0"/>
                                          </p:stCondLst>
                                        </p:cTn>
                                        <p:tgtEl>
                                          <p:spTgt spid="49">
                                            <p:bg/>
                                          </p:spTgt>
                                        </p:tgtEl>
                                        <p:attrNameLst>
                                          <p:attrName>style.visibility</p:attrName>
                                        </p:attrNameLst>
                                      </p:cBhvr>
                                      <p:to>
                                        <p:strVal val="visible"/>
                                      </p:to>
                                    </p:set>
                                    <p:anim calcmode="lin" valueType="num">
                                      <p:cBhvr additive="base">
                                        <p:cTn id="48" dur="500" fill="hold"/>
                                        <p:tgtEl>
                                          <p:spTgt spid="49">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49">
                                            <p:bg/>
                                          </p:spTgt>
                                        </p:tgtEl>
                                        <p:attrNameLst>
                                          <p:attrName>ppt_y</p:attrName>
                                        </p:attrNameLst>
                                      </p:cBhvr>
                                      <p:tavLst>
                                        <p:tav tm="0">
                                          <p:val>
                                            <p:strVal val="1+#ppt_h/2"/>
                                          </p:val>
                                        </p:tav>
                                        <p:tav tm="100000">
                                          <p:val>
                                            <p:strVal val="#ppt_y"/>
                                          </p:val>
                                        </p:tav>
                                      </p:tavLst>
                                    </p:anim>
                                  </p:childTnLst>
                                </p:cTn>
                              </p:par>
                            </p:childTnLst>
                          </p:cTn>
                        </p:par>
                        <p:par>
                          <p:cTn id="50" fill="hold">
                            <p:stCondLst>
                              <p:cond delay="1100"/>
                            </p:stCondLst>
                            <p:childTnLst>
                              <p:par>
                                <p:cTn id="51" presetID="2" presetClass="entr" presetSubtype="4" decel="100000" fill="hold" grpId="0" nodeType="afterEffect">
                                  <p:stCondLst>
                                    <p:cond delay="0"/>
                                  </p:stCondLst>
                                  <p:childTnLst>
                                    <p:set>
                                      <p:cBhvr>
                                        <p:cTn id="52" dur="1" fill="hold">
                                          <p:stCondLst>
                                            <p:cond delay="0"/>
                                          </p:stCondLst>
                                        </p:cTn>
                                        <p:tgtEl>
                                          <p:spTgt spid="49">
                                            <p:txEl>
                                              <p:pRg st="0" end="0"/>
                                            </p:txEl>
                                          </p:spTgt>
                                        </p:tgtEl>
                                        <p:attrNameLst>
                                          <p:attrName>style.visibility</p:attrName>
                                        </p:attrNameLst>
                                      </p:cBhvr>
                                      <p:to>
                                        <p:strVal val="visible"/>
                                      </p:to>
                                    </p:set>
                                    <p:anim calcmode="lin" valueType="num">
                                      <p:cBhvr additive="base">
                                        <p:cTn id="53"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100"/>
                                  </p:stCondLst>
                                  <p:childTnLst>
                                    <p:set>
                                      <p:cBhvr>
                                        <p:cTn id="56" dur="1" fill="hold">
                                          <p:stCondLst>
                                            <p:cond delay="0"/>
                                          </p:stCondLst>
                                        </p:cTn>
                                        <p:tgtEl>
                                          <p:spTgt spid="61">
                                            <p:txEl>
                                              <p:pRg st="0" end="0"/>
                                            </p:txEl>
                                          </p:spTgt>
                                        </p:tgtEl>
                                        <p:attrNameLst>
                                          <p:attrName>style.visibility</p:attrName>
                                        </p:attrNameLst>
                                      </p:cBhvr>
                                      <p:to>
                                        <p:strVal val="visible"/>
                                      </p:to>
                                    </p:set>
                                    <p:anim calcmode="lin" valueType="num">
                                      <p:cBhvr additive="base">
                                        <p:cTn id="5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1700"/>
                            </p:stCondLst>
                            <p:childTnLst>
                              <p:par>
                                <p:cTn id="60" presetID="2" presetClass="entr" presetSubtype="4" decel="100000" fill="hold" grpId="0" nodeType="afterEffect">
                                  <p:stCondLst>
                                    <p:cond delay="0"/>
                                  </p:stCondLst>
                                  <p:childTnLst>
                                    <p:set>
                                      <p:cBhvr>
                                        <p:cTn id="61" dur="1" fill="hold">
                                          <p:stCondLst>
                                            <p:cond delay="0"/>
                                          </p:stCondLst>
                                        </p:cTn>
                                        <p:tgtEl>
                                          <p:spTgt spid="62">
                                            <p:txEl>
                                              <p:pRg st="0" end="0"/>
                                            </p:txEl>
                                          </p:spTgt>
                                        </p:tgtEl>
                                        <p:attrNameLst>
                                          <p:attrName>style.visibility</p:attrName>
                                        </p:attrNameLst>
                                      </p:cBhvr>
                                      <p:to>
                                        <p:strVal val="visible"/>
                                      </p:to>
                                    </p:set>
                                    <p:anim calcmode="lin" valueType="num">
                                      <p:cBhvr additive="base">
                                        <p:cTn id="62"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tmplLst>
          <p:tmpl lvl="1">
            <p:tnLst>
              <p:par>
                <p:cTn presetID="2" presetClass="entr" presetSubtype="4" decel="100000" fill="hold" nodeType="withEffect">
                  <p:stCondLst>
                    <p:cond delay="1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49" grpId="0" build="p" animBg="1">
        <p:tmplLst>
          <p:tmpl lvl="1">
            <p:tnLst>
              <p:par>
                <p:cTn presetID="2" presetClass="entr" presetSubtype="4"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版面配置區 14">
            <a:extLst>
              <a:ext uri="{FF2B5EF4-FFF2-40B4-BE49-F238E27FC236}">
                <a16:creationId xmlns:a16="http://schemas.microsoft.com/office/drawing/2014/main" id="{48D8491F-338D-4BEE-B3D7-619866ABC343}"/>
              </a:ext>
            </a:extLst>
          </p:cNvPr>
          <p:cNvPicPr>
            <a:picLocks noGrp="1" noChangeAspect="1"/>
          </p:cNvPicPr>
          <p:nvPr>
            <p:ph type="pic" sz="quarter" idx="10"/>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t="5007" b="5007"/>
          <a:stretch>
            <a:fillRect/>
          </a:stretch>
        </p:blipFill>
        <p:spPr>
          <a:xfrm>
            <a:off x="0" y="0"/>
            <a:ext cx="18288000" cy="10285413"/>
          </a:xfrm>
        </p:spPr>
      </p:pic>
      <p:sp>
        <p:nvSpPr>
          <p:cNvPr id="4" name="テキスト プレースホルダー 3"/>
          <p:cNvSpPr>
            <a:spLocks noGrp="1"/>
          </p:cNvSpPr>
          <p:nvPr>
            <p:ph type="body" sz="quarter" idx="14"/>
          </p:nvPr>
        </p:nvSpPr>
        <p:spPr>
          <a:xfrm>
            <a:off x="-2" y="9477"/>
            <a:ext cx="18287999" cy="1711351"/>
          </a:xfrm>
          <a:solidFill>
            <a:srgbClr val="759BA3">
              <a:alpha val="60000"/>
            </a:srgbClr>
          </a:solidFill>
        </p:spPr>
        <p:txBody>
          <a:bodyPr anchor="ctr"/>
          <a:lstStyle/>
          <a:p>
            <a:pPr algn="ctr"/>
            <a:r>
              <a:rPr lang="en-US" altLang="ja-JP" sz="4800" b="1" spc="600" dirty="0">
                <a:latin typeface="+mj-lt"/>
                <a:ea typeface="AR ADGothicJP Medium" panose="020B0609000000000000" pitchFamily="49" charset="-128"/>
                <a:cs typeface="Arial" panose="020B0604020202020204" pitchFamily="34" charset="0"/>
              </a:rPr>
              <a:t>PREDICTIVE</a:t>
            </a:r>
            <a:r>
              <a:rPr lang="en-US" altLang="ja-JP" sz="6000" b="1" spc="600" dirty="0">
                <a:latin typeface="+mj-lt"/>
                <a:ea typeface="AR ADGothicJP Medium" panose="020B0609000000000000" pitchFamily="49" charset="-128"/>
                <a:cs typeface="Arial" panose="020B0604020202020204" pitchFamily="34" charset="0"/>
              </a:rPr>
              <a:t> </a:t>
            </a:r>
            <a:r>
              <a:rPr lang="en-US" altLang="ja-JP" sz="4800" b="1" spc="600" dirty="0">
                <a:latin typeface="+mj-lt"/>
                <a:ea typeface="AR ADGothicJP Medium" panose="020B0609000000000000" pitchFamily="49" charset="-128"/>
                <a:cs typeface="Arial" panose="020B0604020202020204" pitchFamily="34" charset="0"/>
              </a:rPr>
              <a:t>MODEL</a:t>
            </a:r>
            <a:endParaRPr kumimoji="1" lang="ja-JP" altLang="en-US" sz="4800" b="1" spc="600" dirty="0">
              <a:latin typeface="+mj-lt"/>
              <a:ea typeface="AR ADGothicJP Medium" panose="020B0609000000000000" pitchFamily="49" charset="-128"/>
              <a:cs typeface="Arial" panose="020B0604020202020204" pitchFamily="34" charset="0"/>
            </a:endParaRPr>
          </a:p>
        </p:txBody>
      </p:sp>
      <p:grpSp>
        <p:nvGrpSpPr>
          <p:cNvPr id="5" name="群組 4">
            <a:extLst>
              <a:ext uri="{FF2B5EF4-FFF2-40B4-BE49-F238E27FC236}">
                <a16:creationId xmlns:a16="http://schemas.microsoft.com/office/drawing/2014/main" id="{9F6395DC-535F-4BA3-9744-7DB313F719C9}"/>
              </a:ext>
            </a:extLst>
          </p:cNvPr>
          <p:cNvGrpSpPr/>
          <p:nvPr/>
        </p:nvGrpSpPr>
        <p:grpSpPr>
          <a:xfrm>
            <a:off x="10050132" y="1826807"/>
            <a:ext cx="7864139" cy="7672671"/>
            <a:chOff x="10476852" y="1476287"/>
            <a:chExt cx="7864139" cy="7672671"/>
          </a:xfrm>
        </p:grpSpPr>
        <p:pic>
          <p:nvPicPr>
            <p:cNvPr id="2" name="Picture 1">
              <a:extLst>
                <a:ext uri="{FF2B5EF4-FFF2-40B4-BE49-F238E27FC236}">
                  <a16:creationId xmlns:a16="http://schemas.microsoft.com/office/drawing/2014/main" id="{7F67D126-9E8F-4831-B831-DBB56DF14C2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l="576" t="52947" r="59002" b="11246"/>
            <a:stretch/>
          </p:blipFill>
          <p:spPr>
            <a:xfrm>
              <a:off x="10477000" y="5106182"/>
              <a:ext cx="7810850" cy="4042776"/>
            </a:xfrm>
            <a:prstGeom prst="rect">
              <a:avLst/>
            </a:prstGeom>
          </p:spPr>
        </p:pic>
        <p:pic>
          <p:nvPicPr>
            <p:cNvPr id="7" name="Picture 6">
              <a:extLst>
                <a:ext uri="{FF2B5EF4-FFF2-40B4-BE49-F238E27FC236}">
                  <a16:creationId xmlns:a16="http://schemas.microsoft.com/office/drawing/2014/main" id="{B8CAD722-9BA3-49A4-AC50-0690B50CF79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66000"/>
                      </a14:imgEffect>
                      <a14:imgEffect>
                        <a14:brightnessContrast contrast="-40000"/>
                      </a14:imgEffect>
                    </a14:imgLayer>
                  </a14:imgProps>
                </a:ext>
              </a:extLst>
            </a:blip>
            <a:srcRect l="3576" t="17188" r="53417" b="57046"/>
            <a:stretch/>
          </p:blipFill>
          <p:spPr>
            <a:xfrm>
              <a:off x="10477150" y="2074001"/>
              <a:ext cx="7863841" cy="2650173"/>
            </a:xfrm>
            <a:prstGeom prst="rect">
              <a:avLst/>
            </a:prstGeom>
          </p:spPr>
        </p:pic>
        <p:sp>
          <p:nvSpPr>
            <p:cNvPr id="16" name="Rectangle 8">
              <a:extLst>
                <a:ext uri="{FF2B5EF4-FFF2-40B4-BE49-F238E27FC236}">
                  <a16:creationId xmlns:a16="http://schemas.microsoft.com/office/drawing/2014/main" id="{AEE5047C-501C-4CA2-826B-855F49E56027}"/>
                </a:ext>
              </a:extLst>
            </p:cNvPr>
            <p:cNvSpPr/>
            <p:nvPr/>
          </p:nvSpPr>
          <p:spPr bwMode="auto">
            <a:xfrm>
              <a:off x="10476852" y="4512601"/>
              <a:ext cx="2111886" cy="599388"/>
            </a:xfrm>
            <a:prstGeom prst="rect">
              <a:avLst/>
            </a:prstGeom>
            <a:solidFill>
              <a:schemeClr val="accent1"/>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marL="457200" indent="-457200">
                <a:buFont typeface="Wingdings" panose="05000000000000000000" pitchFamily="2" charset="2"/>
                <a:buChar char="n"/>
              </a:pPr>
              <a:r>
                <a:rPr kumimoji="1" lang="en-US" sz="2400" spc="300" dirty="0"/>
                <a:t>OUTPUT</a:t>
              </a:r>
            </a:p>
          </p:txBody>
        </p:sp>
        <p:sp>
          <p:nvSpPr>
            <p:cNvPr id="18" name="Rectangle 8">
              <a:extLst>
                <a:ext uri="{FF2B5EF4-FFF2-40B4-BE49-F238E27FC236}">
                  <a16:creationId xmlns:a16="http://schemas.microsoft.com/office/drawing/2014/main" id="{B580E4C8-7C42-48B5-9B48-72C9CF27CE9A}"/>
                </a:ext>
              </a:extLst>
            </p:cNvPr>
            <p:cNvSpPr/>
            <p:nvPr/>
          </p:nvSpPr>
          <p:spPr bwMode="auto">
            <a:xfrm>
              <a:off x="10477151" y="1476287"/>
              <a:ext cx="1668518" cy="599388"/>
            </a:xfrm>
            <a:prstGeom prst="rect">
              <a:avLst/>
            </a:prstGeom>
            <a:solidFill>
              <a:schemeClr val="accent1"/>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marL="457200" indent="-457200">
                <a:buFont typeface="Wingdings" panose="05000000000000000000" pitchFamily="2" charset="2"/>
                <a:buChar char="n"/>
              </a:pPr>
              <a:r>
                <a:rPr kumimoji="1" lang="en-US" sz="2400" spc="300" dirty="0"/>
                <a:t>CODE</a:t>
              </a:r>
            </a:p>
          </p:txBody>
        </p:sp>
      </p:grpSp>
      <p:sp>
        <p:nvSpPr>
          <p:cNvPr id="39" name="Rectangle 8">
            <a:extLst>
              <a:ext uri="{FF2B5EF4-FFF2-40B4-BE49-F238E27FC236}">
                <a16:creationId xmlns:a16="http://schemas.microsoft.com/office/drawing/2014/main" id="{C1B7C41A-7D9A-4B10-9B19-73473B0313F1}"/>
              </a:ext>
            </a:extLst>
          </p:cNvPr>
          <p:cNvSpPr/>
          <p:nvPr/>
        </p:nvSpPr>
        <p:spPr bwMode="auto">
          <a:xfrm>
            <a:off x="548640" y="2015929"/>
            <a:ext cx="9357359" cy="7874831"/>
          </a:xfrm>
          <a:prstGeom prst="rect">
            <a:avLst/>
          </a:prstGeom>
          <a:solidFill>
            <a:srgbClr val="39464B">
              <a:alpha val="80000"/>
            </a:srgb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endParaRPr kumimoji="1" lang="en-US" sz="2400" dirty="0">
              <a:solidFill>
                <a:schemeClr val="bg1"/>
              </a:solidFill>
            </a:endParaRPr>
          </a:p>
        </p:txBody>
      </p:sp>
      <p:sp>
        <p:nvSpPr>
          <p:cNvPr id="31" name="Rectangle 8">
            <a:extLst>
              <a:ext uri="{FF2B5EF4-FFF2-40B4-BE49-F238E27FC236}">
                <a16:creationId xmlns:a16="http://schemas.microsoft.com/office/drawing/2014/main" id="{609EF8B4-65F5-457C-89AB-8C6FA6A63A8B}"/>
              </a:ext>
            </a:extLst>
          </p:cNvPr>
          <p:cNvSpPr/>
          <p:nvPr/>
        </p:nvSpPr>
        <p:spPr bwMode="auto">
          <a:xfrm>
            <a:off x="870472" y="6983219"/>
            <a:ext cx="7184907" cy="665582"/>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400" spc="600" dirty="0">
                <a:solidFill>
                  <a:schemeClr val="bg1"/>
                </a:solidFill>
              </a:rPr>
              <a:t>FINAL PREDICTION</a:t>
            </a:r>
            <a:endParaRPr kumimoji="1" lang="en-US" sz="2400" spc="600" dirty="0">
              <a:solidFill>
                <a:schemeClr val="bg1"/>
              </a:solidFill>
            </a:endParaRPr>
          </a:p>
        </p:txBody>
      </p:sp>
      <p:sp>
        <p:nvSpPr>
          <p:cNvPr id="12" name="Rectangle 11">
            <a:extLst>
              <a:ext uri="{FF2B5EF4-FFF2-40B4-BE49-F238E27FC236}">
                <a16:creationId xmlns:a16="http://schemas.microsoft.com/office/drawing/2014/main" id="{6213BD9C-5277-4151-A70A-0FA9ED969747}"/>
              </a:ext>
            </a:extLst>
          </p:cNvPr>
          <p:cNvSpPr/>
          <p:nvPr/>
        </p:nvSpPr>
        <p:spPr bwMode="auto">
          <a:xfrm>
            <a:off x="8135074" y="7653747"/>
            <a:ext cx="1537519" cy="1828800"/>
          </a:xfrm>
          <a:prstGeom prst="rect">
            <a:avLst/>
          </a:prstGeom>
          <a:solidFill>
            <a:schemeClr val="accent1">
              <a:lumMod val="20000"/>
              <a:lumOff val="80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sz="2400" b="1" dirty="0">
                <a:solidFill>
                  <a:schemeClr val="accent2">
                    <a:lumMod val="75000"/>
                  </a:schemeClr>
                </a:solidFill>
              </a:rPr>
              <a:t>Accuracy</a:t>
            </a:r>
            <a:r>
              <a:rPr kumimoji="1" lang="en-US" sz="2400" dirty="0">
                <a:solidFill>
                  <a:schemeClr val="accent2">
                    <a:lumMod val="75000"/>
                  </a:schemeClr>
                </a:solidFill>
              </a:rPr>
              <a:t> </a:t>
            </a:r>
          </a:p>
          <a:p>
            <a:pPr algn="ctr"/>
            <a:r>
              <a:rPr kumimoji="1" lang="en-US" sz="5400" dirty="0">
                <a:solidFill>
                  <a:schemeClr val="accent2">
                    <a:lumMod val="75000"/>
                  </a:schemeClr>
                </a:solidFill>
              </a:rPr>
              <a:t>92%</a:t>
            </a:r>
          </a:p>
        </p:txBody>
      </p:sp>
      <p:graphicFrame>
        <p:nvGraphicFramePr>
          <p:cNvPr id="41" name="表格 40">
            <a:extLst>
              <a:ext uri="{FF2B5EF4-FFF2-40B4-BE49-F238E27FC236}">
                <a16:creationId xmlns:a16="http://schemas.microsoft.com/office/drawing/2014/main" id="{94845903-B12D-429F-B2F5-B3071AF9C94A}"/>
              </a:ext>
            </a:extLst>
          </p:cNvPr>
          <p:cNvGraphicFramePr>
            <a:graphicFrameLocks noGrp="1"/>
          </p:cNvGraphicFramePr>
          <p:nvPr/>
        </p:nvGraphicFramePr>
        <p:xfrm>
          <a:off x="868112" y="7644655"/>
          <a:ext cx="7187267" cy="1828800"/>
        </p:xfrm>
        <a:graphic>
          <a:graphicData uri="http://schemas.openxmlformats.org/drawingml/2006/table">
            <a:tbl>
              <a:tblPr firstRow="1" bandRow="1">
                <a:tableStyleId>{5C22544A-7EE6-4342-B048-85BDC9FD1C3A}</a:tableStyleId>
              </a:tblPr>
              <a:tblGrid>
                <a:gridCol w="1636950">
                  <a:extLst>
                    <a:ext uri="{9D8B030D-6E8A-4147-A177-3AD203B41FA5}">
                      <a16:colId xmlns:a16="http://schemas.microsoft.com/office/drawing/2014/main" val="3730720866"/>
                    </a:ext>
                  </a:extLst>
                </a:gridCol>
                <a:gridCol w="1774811">
                  <a:extLst>
                    <a:ext uri="{9D8B030D-6E8A-4147-A177-3AD203B41FA5}">
                      <a16:colId xmlns:a16="http://schemas.microsoft.com/office/drawing/2014/main" val="3259938893"/>
                    </a:ext>
                  </a:extLst>
                </a:gridCol>
                <a:gridCol w="1823215">
                  <a:extLst>
                    <a:ext uri="{9D8B030D-6E8A-4147-A177-3AD203B41FA5}">
                      <a16:colId xmlns:a16="http://schemas.microsoft.com/office/drawing/2014/main" val="2455774517"/>
                    </a:ext>
                  </a:extLst>
                </a:gridCol>
                <a:gridCol w="1952291">
                  <a:extLst>
                    <a:ext uri="{9D8B030D-6E8A-4147-A177-3AD203B41FA5}">
                      <a16:colId xmlns:a16="http://schemas.microsoft.com/office/drawing/2014/main" val="2655680679"/>
                    </a:ext>
                  </a:extLst>
                </a:gridCol>
              </a:tblGrid>
              <a:tr h="370840">
                <a:tc>
                  <a:txBody>
                    <a:bodyPr/>
                    <a:lstStyle/>
                    <a:p>
                      <a:pPr algn="ctr"/>
                      <a:r>
                        <a:rPr lang="en-US" sz="2400" b="0" dirty="0"/>
                        <a:t>ZIP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b="0" dirty="0"/>
                        <a:t>City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b="0" dirty="0"/>
                        <a:t>State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b="0" dirty="0"/>
                        <a:t>Population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960437749"/>
                  </a:ext>
                </a:extLst>
              </a:tr>
              <a:tr h="370840">
                <a:tc>
                  <a:txBody>
                    <a:bodyPr/>
                    <a:lstStyle/>
                    <a:p>
                      <a:pPr algn="ctr"/>
                      <a:r>
                        <a:rPr lang="en-US" sz="2400" dirty="0"/>
                        <a:t>60015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400" dirty="0"/>
                        <a:t>Deerfield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400" dirty="0"/>
                        <a:t>IL</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400" dirty="0"/>
                        <a:t>26,905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60888123"/>
                  </a:ext>
                </a:extLst>
              </a:tr>
              <a:tr h="370840">
                <a:tc>
                  <a:txBody>
                    <a:bodyPr/>
                    <a:lstStyle/>
                    <a:p>
                      <a:pPr algn="ctr"/>
                      <a:r>
                        <a:rPr lang="en-US" sz="2400" dirty="0">
                          <a:solidFill>
                            <a:schemeClr val="bg1"/>
                          </a:solidFill>
                        </a:rPr>
                        <a:t>Income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dirty="0">
                          <a:solidFill>
                            <a:schemeClr val="bg1"/>
                          </a:solidFill>
                        </a:rPr>
                        <a:t>Price/</a:t>
                      </a:r>
                      <a:r>
                        <a:rPr lang="en-US" sz="2400" dirty="0" err="1">
                          <a:solidFill>
                            <a:schemeClr val="bg1"/>
                          </a:solidFill>
                        </a:rPr>
                        <a:t>sqft</a:t>
                      </a:r>
                      <a:endParaRPr 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dirty="0">
                          <a:solidFill>
                            <a:schemeClr val="bg1"/>
                          </a:solidFill>
                        </a:rPr>
                        <a:t>House price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sz="2400" dirty="0">
                          <a:solidFill>
                            <a:schemeClr val="bg1"/>
                          </a:solidFill>
                        </a:rPr>
                        <a:t>Est. Price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301865553"/>
                  </a:ext>
                </a:extLst>
              </a:tr>
              <a:tr h="370840">
                <a:tc>
                  <a:txBody>
                    <a:bodyPr/>
                    <a:lstStyle/>
                    <a:p>
                      <a:pPr algn="ctr"/>
                      <a:r>
                        <a:rPr lang="en-US" sz="2400" dirty="0"/>
                        <a:t>$ 126,943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t>$ 227.56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t>$ 572,000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t>$ 617,533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910009"/>
                  </a:ext>
                </a:extLst>
              </a:tr>
            </a:tbl>
          </a:graphicData>
        </a:graphic>
      </p:graphicFrame>
      <p:grpSp>
        <p:nvGrpSpPr>
          <p:cNvPr id="49" name="群組 48">
            <a:extLst>
              <a:ext uri="{FF2B5EF4-FFF2-40B4-BE49-F238E27FC236}">
                <a16:creationId xmlns:a16="http://schemas.microsoft.com/office/drawing/2014/main" id="{3A14C317-C829-43C5-A0AB-5EEA016CFA0F}"/>
              </a:ext>
            </a:extLst>
          </p:cNvPr>
          <p:cNvGrpSpPr/>
          <p:nvPr/>
        </p:nvGrpSpPr>
        <p:grpSpPr>
          <a:xfrm>
            <a:off x="868111" y="2080927"/>
            <a:ext cx="8769511" cy="751328"/>
            <a:chOff x="868111" y="2080927"/>
            <a:chExt cx="8769511" cy="751328"/>
          </a:xfrm>
        </p:grpSpPr>
        <p:grpSp>
          <p:nvGrpSpPr>
            <p:cNvPr id="34" name="群組 33">
              <a:extLst>
                <a:ext uri="{FF2B5EF4-FFF2-40B4-BE49-F238E27FC236}">
                  <a16:creationId xmlns:a16="http://schemas.microsoft.com/office/drawing/2014/main" id="{C859D51C-A53C-4F50-9718-6EAC01AC43CE}"/>
                </a:ext>
              </a:extLst>
            </p:cNvPr>
            <p:cNvGrpSpPr/>
            <p:nvPr/>
          </p:nvGrpSpPr>
          <p:grpSpPr>
            <a:xfrm>
              <a:off x="868111" y="2080927"/>
              <a:ext cx="8769511" cy="751328"/>
              <a:chOff x="868111" y="2141887"/>
              <a:chExt cx="8725883" cy="751328"/>
            </a:xfrm>
          </p:grpSpPr>
          <p:sp>
            <p:nvSpPr>
              <p:cNvPr id="29" name="Content Placeholder 2">
                <a:extLst>
                  <a:ext uri="{FF2B5EF4-FFF2-40B4-BE49-F238E27FC236}">
                    <a16:creationId xmlns:a16="http://schemas.microsoft.com/office/drawing/2014/main" id="{C39183C9-AA46-4793-8A77-C4594F92193E}"/>
                  </a:ext>
                </a:extLst>
              </p:cNvPr>
              <p:cNvSpPr txBox="1">
                <a:spLocks/>
              </p:cNvSpPr>
              <p:nvPr/>
            </p:nvSpPr>
            <p:spPr>
              <a:xfrm>
                <a:off x="2672042" y="2250233"/>
                <a:ext cx="6921952" cy="598620"/>
              </a:xfrm>
              <a:prstGeom prst="rect">
                <a:avLst/>
              </a:prstGeom>
              <a:solidFill>
                <a:srgbClr val="3D4B50"/>
              </a:solid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sz="3200" dirty="0">
                  <a:solidFill>
                    <a:schemeClr val="bg1"/>
                  </a:solidFill>
                  <a:latin typeface="+mj-lt"/>
                </a:endParaRPr>
              </a:p>
            </p:txBody>
          </p:sp>
          <p:sp>
            <p:nvSpPr>
              <p:cNvPr id="30" name="Content Placeholder 2">
                <a:extLst>
                  <a:ext uri="{FF2B5EF4-FFF2-40B4-BE49-F238E27FC236}">
                    <a16:creationId xmlns:a16="http://schemas.microsoft.com/office/drawing/2014/main" id="{559F340A-90B6-41DC-BB3F-600CBF85E68D}"/>
                  </a:ext>
                </a:extLst>
              </p:cNvPr>
              <p:cNvSpPr txBox="1">
                <a:spLocks/>
              </p:cNvSpPr>
              <p:nvPr/>
            </p:nvSpPr>
            <p:spPr>
              <a:xfrm>
                <a:off x="3556930" y="2141887"/>
                <a:ext cx="4059582" cy="751328"/>
              </a:xfrm>
              <a:prstGeom prst="rect">
                <a:avLst/>
              </a:prstGeom>
              <a:no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sz="2800" dirty="0">
                    <a:solidFill>
                      <a:schemeClr val="accent1">
                        <a:lumMod val="60000"/>
                        <a:lumOff val="40000"/>
                      </a:schemeClr>
                    </a:solidFill>
                    <a:latin typeface="+mj-lt"/>
                  </a:rPr>
                  <a:t>Linear Regression Model</a:t>
                </a:r>
              </a:p>
            </p:txBody>
          </p:sp>
          <p:sp>
            <p:nvSpPr>
              <p:cNvPr id="19" name="Rectangle 8">
                <a:extLst>
                  <a:ext uri="{FF2B5EF4-FFF2-40B4-BE49-F238E27FC236}">
                    <a16:creationId xmlns:a16="http://schemas.microsoft.com/office/drawing/2014/main" id="{226D3EC8-D41A-4E90-80F1-EB412FC5ED02}"/>
                  </a:ext>
                </a:extLst>
              </p:cNvPr>
              <p:cNvSpPr/>
              <p:nvPr/>
            </p:nvSpPr>
            <p:spPr bwMode="auto">
              <a:xfrm>
                <a:off x="868111" y="2250233"/>
                <a:ext cx="2381341" cy="598620"/>
              </a:xfrm>
              <a:prstGeom prst="rect">
                <a:avLst/>
              </a:prstGeom>
              <a:solidFill>
                <a:schemeClr val="accent1"/>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400" spc="300" dirty="0">
                    <a:solidFill>
                      <a:schemeClr val="tx2"/>
                    </a:solidFill>
                  </a:rPr>
                  <a:t>MODEL</a:t>
                </a:r>
                <a:endParaRPr kumimoji="1" lang="en-US" sz="2400" spc="300" dirty="0">
                  <a:solidFill>
                    <a:schemeClr val="tx2"/>
                  </a:solidFill>
                </a:endParaRPr>
              </a:p>
            </p:txBody>
          </p:sp>
        </p:grpSp>
        <p:cxnSp>
          <p:nvCxnSpPr>
            <p:cNvPr id="43" name="接點: 肘形 42">
              <a:extLst>
                <a:ext uri="{FF2B5EF4-FFF2-40B4-BE49-F238E27FC236}">
                  <a16:creationId xmlns:a16="http://schemas.microsoft.com/office/drawing/2014/main" id="{C1E22560-44FC-4583-AB38-42A762A6E117}"/>
                </a:ext>
              </a:extLst>
            </p:cNvPr>
            <p:cNvCxnSpPr>
              <a:cxnSpLocks/>
            </p:cNvCxnSpPr>
            <p:nvPr/>
          </p:nvCxnSpPr>
          <p:spPr>
            <a:xfrm>
              <a:off x="958942" y="2455727"/>
              <a:ext cx="960119" cy="291479"/>
            </a:xfrm>
            <a:prstGeom prst="bentConnector3">
              <a:avLst>
                <a:gd name="adj1" fmla="val -794"/>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群組 49">
            <a:extLst>
              <a:ext uri="{FF2B5EF4-FFF2-40B4-BE49-F238E27FC236}">
                <a16:creationId xmlns:a16="http://schemas.microsoft.com/office/drawing/2014/main" id="{CA2B0203-685E-4D23-8727-F3A8E9BA0708}"/>
              </a:ext>
            </a:extLst>
          </p:cNvPr>
          <p:cNvGrpSpPr/>
          <p:nvPr/>
        </p:nvGrpSpPr>
        <p:grpSpPr>
          <a:xfrm>
            <a:off x="868112" y="2997997"/>
            <a:ext cx="8769510" cy="1805099"/>
            <a:chOff x="868112" y="2997997"/>
            <a:chExt cx="8769510" cy="1805099"/>
          </a:xfrm>
        </p:grpSpPr>
        <p:grpSp>
          <p:nvGrpSpPr>
            <p:cNvPr id="11" name="群組 10">
              <a:extLst>
                <a:ext uri="{FF2B5EF4-FFF2-40B4-BE49-F238E27FC236}">
                  <a16:creationId xmlns:a16="http://schemas.microsoft.com/office/drawing/2014/main" id="{8F757A1F-0F88-4AB5-871B-0559A97ED20B}"/>
                </a:ext>
              </a:extLst>
            </p:cNvPr>
            <p:cNvGrpSpPr/>
            <p:nvPr/>
          </p:nvGrpSpPr>
          <p:grpSpPr>
            <a:xfrm>
              <a:off x="868112" y="2997997"/>
              <a:ext cx="8769510" cy="1805099"/>
              <a:chOff x="868112" y="3302797"/>
              <a:chExt cx="8769510" cy="1805099"/>
            </a:xfrm>
          </p:grpSpPr>
          <p:sp>
            <p:nvSpPr>
              <p:cNvPr id="33" name="Content Placeholder 2">
                <a:extLst>
                  <a:ext uri="{FF2B5EF4-FFF2-40B4-BE49-F238E27FC236}">
                    <a16:creationId xmlns:a16="http://schemas.microsoft.com/office/drawing/2014/main" id="{1727F94B-3C0A-4097-921E-C939068B492A}"/>
                  </a:ext>
                </a:extLst>
              </p:cNvPr>
              <p:cNvSpPr txBox="1">
                <a:spLocks/>
              </p:cNvSpPr>
              <p:nvPr/>
            </p:nvSpPr>
            <p:spPr>
              <a:xfrm>
                <a:off x="2715670" y="3302797"/>
                <a:ext cx="6921952" cy="1795279"/>
              </a:xfrm>
              <a:prstGeom prst="rect">
                <a:avLst/>
              </a:prstGeom>
              <a:solidFill>
                <a:srgbClr val="3D4B50">
                  <a:alpha val="89804"/>
                </a:srgbClr>
              </a:solid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sz="3200" dirty="0">
                  <a:solidFill>
                    <a:schemeClr val="accent1">
                      <a:lumMod val="60000"/>
                      <a:lumOff val="40000"/>
                    </a:schemeClr>
                  </a:solidFill>
                  <a:latin typeface="+mj-lt"/>
                </a:endParaRPr>
              </a:p>
            </p:txBody>
          </p:sp>
          <p:sp>
            <p:nvSpPr>
              <p:cNvPr id="28" name="Content Placeholder 2">
                <a:extLst>
                  <a:ext uri="{FF2B5EF4-FFF2-40B4-BE49-F238E27FC236}">
                    <a16:creationId xmlns:a16="http://schemas.microsoft.com/office/drawing/2014/main" id="{EF60CA0B-05B1-4EDA-BE7F-3DA6E82B36E8}"/>
                  </a:ext>
                </a:extLst>
              </p:cNvPr>
              <p:cNvSpPr txBox="1">
                <a:spLocks/>
              </p:cNvSpPr>
              <p:nvPr/>
            </p:nvSpPr>
            <p:spPr>
              <a:xfrm>
                <a:off x="2838141" y="3541713"/>
                <a:ext cx="5817686" cy="1394772"/>
              </a:xfrm>
              <a:prstGeom prst="rect">
                <a:avLst/>
              </a:prstGeom>
              <a:no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1257209" lvl="1" indent="-571500">
                  <a:buFont typeface="Wingdings" panose="05000000000000000000" pitchFamily="2" charset="2"/>
                  <a:buChar char="n"/>
                </a:pPr>
                <a:r>
                  <a:rPr lang="en-US" altLang="zh-TW" sz="2800" dirty="0">
                    <a:solidFill>
                      <a:schemeClr val="accent1">
                        <a:lumMod val="60000"/>
                        <a:lumOff val="40000"/>
                      </a:schemeClr>
                    </a:solidFill>
                    <a:latin typeface="+mj-lt"/>
                  </a:rPr>
                  <a:t>Median Income</a:t>
                </a:r>
              </a:p>
              <a:p>
                <a:pPr marL="1257209" lvl="1" indent="-571500">
                  <a:buFont typeface="Wingdings" panose="05000000000000000000" pitchFamily="2" charset="2"/>
                  <a:buChar char="n"/>
                </a:pPr>
                <a:r>
                  <a:rPr lang="en-US" altLang="zh-TW" sz="2800" dirty="0">
                    <a:solidFill>
                      <a:schemeClr val="accent1">
                        <a:lumMod val="60000"/>
                        <a:lumOff val="40000"/>
                      </a:schemeClr>
                    </a:solidFill>
                    <a:latin typeface="+mj-lt"/>
                  </a:rPr>
                  <a:t>Population</a:t>
                </a:r>
              </a:p>
              <a:p>
                <a:pPr marL="1257209" lvl="1" indent="-571500">
                  <a:buFont typeface="Wingdings" panose="05000000000000000000" pitchFamily="2" charset="2"/>
                  <a:buChar char="n"/>
                </a:pPr>
                <a:r>
                  <a:rPr lang="en-US" altLang="zh-TW" sz="2800" dirty="0">
                    <a:solidFill>
                      <a:schemeClr val="accent1">
                        <a:lumMod val="60000"/>
                        <a:lumOff val="40000"/>
                      </a:schemeClr>
                    </a:solidFill>
                    <a:latin typeface="+mj-lt"/>
                  </a:rPr>
                  <a:t>Median Rental Price (per </a:t>
                </a:r>
                <a:r>
                  <a:rPr lang="en-US" altLang="zh-TW" sz="2800" dirty="0" err="1">
                    <a:solidFill>
                      <a:schemeClr val="accent1">
                        <a:lumMod val="60000"/>
                        <a:lumOff val="40000"/>
                      </a:schemeClr>
                    </a:solidFill>
                    <a:latin typeface="+mj-lt"/>
                  </a:rPr>
                  <a:t>sqft</a:t>
                </a:r>
                <a:r>
                  <a:rPr lang="en-US" altLang="zh-TW" sz="2800" dirty="0">
                    <a:solidFill>
                      <a:schemeClr val="accent1">
                        <a:lumMod val="60000"/>
                        <a:lumOff val="40000"/>
                      </a:schemeClr>
                    </a:solidFill>
                    <a:latin typeface="+mj-lt"/>
                  </a:rPr>
                  <a:t> )</a:t>
                </a:r>
              </a:p>
            </p:txBody>
          </p:sp>
          <p:sp>
            <p:nvSpPr>
              <p:cNvPr id="20" name="Rectangle 8">
                <a:extLst>
                  <a:ext uri="{FF2B5EF4-FFF2-40B4-BE49-F238E27FC236}">
                    <a16:creationId xmlns:a16="http://schemas.microsoft.com/office/drawing/2014/main" id="{8FDB2778-FB82-4852-A339-0FC1AFD3081B}"/>
                  </a:ext>
                </a:extLst>
              </p:cNvPr>
              <p:cNvSpPr/>
              <p:nvPr/>
            </p:nvSpPr>
            <p:spPr bwMode="auto">
              <a:xfrm>
                <a:off x="868112" y="3312617"/>
                <a:ext cx="2393248" cy="1795279"/>
              </a:xfrm>
              <a:prstGeom prst="rect">
                <a:avLst/>
              </a:prstGeom>
              <a:solidFill>
                <a:schemeClr val="accent1"/>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400" spc="300" dirty="0">
                    <a:solidFill>
                      <a:schemeClr val="tx2"/>
                    </a:solidFill>
                  </a:rPr>
                  <a:t>VARIABLES</a:t>
                </a:r>
                <a:endParaRPr kumimoji="1" lang="en-US" sz="2400" spc="300" dirty="0">
                  <a:solidFill>
                    <a:schemeClr val="tx2"/>
                  </a:solidFill>
                </a:endParaRPr>
              </a:p>
            </p:txBody>
          </p:sp>
        </p:grpSp>
        <p:cxnSp>
          <p:nvCxnSpPr>
            <p:cNvPr id="47" name="接點: 肘形 46">
              <a:extLst>
                <a:ext uri="{FF2B5EF4-FFF2-40B4-BE49-F238E27FC236}">
                  <a16:creationId xmlns:a16="http://schemas.microsoft.com/office/drawing/2014/main" id="{C8AC9313-8D27-4A11-B7D1-99042DB87239}"/>
                </a:ext>
              </a:extLst>
            </p:cNvPr>
            <p:cNvCxnSpPr>
              <a:cxnSpLocks/>
            </p:cNvCxnSpPr>
            <p:nvPr/>
          </p:nvCxnSpPr>
          <p:spPr>
            <a:xfrm>
              <a:off x="961943" y="4464354"/>
              <a:ext cx="960119" cy="291479"/>
            </a:xfrm>
            <a:prstGeom prst="bentConnector3">
              <a:avLst>
                <a:gd name="adj1" fmla="val -794"/>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群組 50">
            <a:extLst>
              <a:ext uri="{FF2B5EF4-FFF2-40B4-BE49-F238E27FC236}">
                <a16:creationId xmlns:a16="http://schemas.microsoft.com/office/drawing/2014/main" id="{7538032D-E1F4-433B-BC91-98B5A7BB15AF}"/>
              </a:ext>
            </a:extLst>
          </p:cNvPr>
          <p:cNvGrpSpPr/>
          <p:nvPr/>
        </p:nvGrpSpPr>
        <p:grpSpPr>
          <a:xfrm>
            <a:off x="868112" y="4977836"/>
            <a:ext cx="8769511" cy="1809587"/>
            <a:chOff x="868112" y="4977836"/>
            <a:chExt cx="8769511" cy="1809587"/>
          </a:xfrm>
        </p:grpSpPr>
        <p:grpSp>
          <p:nvGrpSpPr>
            <p:cNvPr id="35" name="群組 34">
              <a:extLst>
                <a:ext uri="{FF2B5EF4-FFF2-40B4-BE49-F238E27FC236}">
                  <a16:creationId xmlns:a16="http://schemas.microsoft.com/office/drawing/2014/main" id="{6FF2FD38-6E6D-475C-A6FA-D65843962D54}"/>
                </a:ext>
              </a:extLst>
            </p:cNvPr>
            <p:cNvGrpSpPr/>
            <p:nvPr/>
          </p:nvGrpSpPr>
          <p:grpSpPr>
            <a:xfrm>
              <a:off x="868112" y="4977836"/>
              <a:ext cx="8769511" cy="1809587"/>
              <a:chOff x="868112" y="5165172"/>
              <a:chExt cx="8769511" cy="1690201"/>
            </a:xfrm>
          </p:grpSpPr>
          <p:sp>
            <p:nvSpPr>
              <p:cNvPr id="32" name="Content Placeholder 2">
                <a:extLst>
                  <a:ext uri="{FF2B5EF4-FFF2-40B4-BE49-F238E27FC236}">
                    <a16:creationId xmlns:a16="http://schemas.microsoft.com/office/drawing/2014/main" id="{80F78A6B-0A14-4565-B3B5-35A50A64D00E}"/>
                  </a:ext>
                </a:extLst>
              </p:cNvPr>
              <p:cNvSpPr txBox="1">
                <a:spLocks/>
              </p:cNvSpPr>
              <p:nvPr/>
            </p:nvSpPr>
            <p:spPr>
              <a:xfrm>
                <a:off x="2563821" y="5165172"/>
                <a:ext cx="7073802" cy="1690201"/>
              </a:xfrm>
              <a:prstGeom prst="rect">
                <a:avLst/>
              </a:prstGeom>
              <a:solidFill>
                <a:srgbClr val="3D4B50">
                  <a:alpha val="89804"/>
                </a:srgbClr>
              </a:solidFill>
              <a:ln>
                <a:noFill/>
              </a:ln>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sz="3200" dirty="0">
                  <a:solidFill>
                    <a:schemeClr val="bg1"/>
                  </a:solidFill>
                  <a:latin typeface="+mj-lt"/>
                </a:endParaRPr>
              </a:p>
            </p:txBody>
          </p:sp>
          <p:sp>
            <p:nvSpPr>
              <p:cNvPr id="22" name="Content Placeholder 2">
                <a:extLst>
                  <a:ext uri="{FF2B5EF4-FFF2-40B4-BE49-F238E27FC236}">
                    <a16:creationId xmlns:a16="http://schemas.microsoft.com/office/drawing/2014/main" id="{DE200AF6-1901-43C9-B573-E90F16281E61}"/>
                  </a:ext>
                </a:extLst>
              </p:cNvPr>
              <p:cNvSpPr txBox="1">
                <a:spLocks/>
              </p:cNvSpPr>
              <p:nvPr/>
            </p:nvSpPr>
            <p:spPr>
              <a:xfrm>
                <a:off x="3587681" y="5296779"/>
                <a:ext cx="5964160" cy="1341934"/>
              </a:xfrm>
              <a:prstGeom prst="rect">
                <a:avLst/>
              </a:prstGeom>
              <a:noFill/>
              <a:ln>
                <a:noFill/>
              </a:ln>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sz="2800" b="1" dirty="0">
                    <a:solidFill>
                      <a:schemeClr val="accent1">
                        <a:lumMod val="60000"/>
                        <a:lumOff val="40000"/>
                      </a:schemeClr>
                    </a:solidFill>
                    <a:latin typeface="+mj-lt"/>
                  </a:rPr>
                  <a:t>Real Estate Price </a:t>
                </a:r>
                <a:r>
                  <a:rPr lang="en-US" altLang="zh-TW" sz="2800" b="1" dirty="0">
                    <a:solidFill>
                      <a:schemeClr val="accent1">
                        <a:lumMod val="60000"/>
                        <a:lumOff val="40000"/>
                      </a:schemeClr>
                    </a:solidFill>
                  </a:rPr>
                  <a:t> </a:t>
                </a:r>
                <a:br>
                  <a:rPr lang="en-US" altLang="zh-TW" b="1" dirty="0">
                    <a:solidFill>
                      <a:schemeClr val="accent1">
                        <a:lumMod val="60000"/>
                        <a:lumOff val="40000"/>
                      </a:schemeClr>
                    </a:solidFill>
                  </a:rPr>
                </a:br>
                <a:r>
                  <a:rPr lang="en-US" altLang="zh-TW" b="1" dirty="0">
                    <a:solidFill>
                      <a:schemeClr val="accent1">
                        <a:lumMod val="60000"/>
                        <a:lumOff val="40000"/>
                      </a:schemeClr>
                    </a:solidFill>
                  </a:rPr>
                  <a:t>= </a:t>
                </a:r>
                <a:r>
                  <a:rPr lang="en-US" altLang="zh-TW" b="1" dirty="0">
                    <a:solidFill>
                      <a:schemeClr val="accent1">
                        <a:lumMod val="60000"/>
                        <a:lumOff val="40000"/>
                      </a:schemeClr>
                    </a:solidFill>
                    <a:latin typeface="+mj-lt"/>
                  </a:rPr>
                  <a:t>4.5 * Income - 0.7 * Population </a:t>
                </a:r>
                <a:br>
                  <a:rPr lang="en-US" altLang="zh-TW" b="1" dirty="0">
                    <a:solidFill>
                      <a:schemeClr val="accent1">
                        <a:lumMod val="60000"/>
                        <a:lumOff val="40000"/>
                      </a:schemeClr>
                    </a:solidFill>
                    <a:latin typeface="+mj-lt"/>
                  </a:rPr>
                </a:br>
                <a:r>
                  <a:rPr lang="en-US" altLang="zh-TW" b="1" dirty="0">
                    <a:solidFill>
                      <a:schemeClr val="accent1">
                        <a:lumMod val="60000"/>
                        <a:lumOff val="40000"/>
                      </a:schemeClr>
                    </a:solidFill>
                    <a:latin typeface="+mj-lt"/>
                  </a:rPr>
                  <a:t>+ 1757 * Price </a:t>
                </a:r>
                <a:r>
                  <a:rPr lang="en-US" altLang="zh-TW" b="1" dirty="0">
                    <a:solidFill>
                      <a:schemeClr val="accent1">
                        <a:lumMod val="60000"/>
                        <a:lumOff val="40000"/>
                      </a:schemeClr>
                    </a:solidFill>
                  </a:rPr>
                  <a:t>per </a:t>
                </a:r>
                <a:r>
                  <a:rPr lang="en-US" altLang="zh-TW" b="1" dirty="0" err="1">
                    <a:solidFill>
                      <a:schemeClr val="accent1">
                        <a:lumMod val="60000"/>
                        <a:lumOff val="40000"/>
                      </a:schemeClr>
                    </a:solidFill>
                  </a:rPr>
                  <a:t>sqft</a:t>
                </a:r>
                <a:r>
                  <a:rPr lang="en-US" altLang="zh-TW" b="1" dirty="0">
                    <a:solidFill>
                      <a:schemeClr val="accent1">
                        <a:lumMod val="60000"/>
                        <a:lumOff val="40000"/>
                      </a:schemeClr>
                    </a:solidFill>
                  </a:rPr>
                  <a:t> </a:t>
                </a:r>
                <a:r>
                  <a:rPr lang="en-US" altLang="zh-TW" b="1" dirty="0">
                    <a:solidFill>
                      <a:schemeClr val="accent1">
                        <a:lumMod val="60000"/>
                        <a:lumOff val="40000"/>
                      </a:schemeClr>
                    </a:solidFill>
                    <a:latin typeface="+mj-lt"/>
                  </a:rPr>
                  <a:t>- 334700</a:t>
                </a:r>
                <a:endParaRPr lang="en-US" altLang="zh-TW" dirty="0">
                  <a:solidFill>
                    <a:schemeClr val="accent1">
                      <a:lumMod val="60000"/>
                      <a:lumOff val="40000"/>
                    </a:schemeClr>
                  </a:solidFill>
                  <a:latin typeface="+mj-lt"/>
                </a:endParaRPr>
              </a:p>
            </p:txBody>
          </p:sp>
          <p:sp>
            <p:nvSpPr>
              <p:cNvPr id="21" name="Rectangle 8">
                <a:extLst>
                  <a:ext uri="{FF2B5EF4-FFF2-40B4-BE49-F238E27FC236}">
                    <a16:creationId xmlns:a16="http://schemas.microsoft.com/office/drawing/2014/main" id="{FCD9AA36-54EB-405E-890D-CD84F4415DDC}"/>
                  </a:ext>
                </a:extLst>
              </p:cNvPr>
              <p:cNvSpPr/>
              <p:nvPr/>
            </p:nvSpPr>
            <p:spPr bwMode="auto">
              <a:xfrm>
                <a:off x="868112" y="5165172"/>
                <a:ext cx="2393246" cy="1676837"/>
              </a:xfrm>
              <a:prstGeom prst="rect">
                <a:avLst/>
              </a:prstGeom>
              <a:solidFill>
                <a:schemeClr val="accent1"/>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400" spc="300" dirty="0">
                    <a:solidFill>
                      <a:schemeClr val="tx2"/>
                    </a:solidFill>
                  </a:rPr>
                  <a:t>EQUATION</a:t>
                </a:r>
                <a:endParaRPr kumimoji="1" lang="en-US" sz="2400" spc="300" dirty="0">
                  <a:solidFill>
                    <a:schemeClr val="tx2"/>
                  </a:solidFill>
                </a:endParaRPr>
              </a:p>
            </p:txBody>
          </p:sp>
        </p:grpSp>
        <p:cxnSp>
          <p:nvCxnSpPr>
            <p:cNvPr id="48" name="接點: 肘形 47">
              <a:extLst>
                <a:ext uri="{FF2B5EF4-FFF2-40B4-BE49-F238E27FC236}">
                  <a16:creationId xmlns:a16="http://schemas.microsoft.com/office/drawing/2014/main" id="{4FBC506C-073B-4BA4-B9B8-9E6CCE3ADBEC}"/>
                </a:ext>
              </a:extLst>
            </p:cNvPr>
            <p:cNvCxnSpPr>
              <a:cxnSpLocks/>
            </p:cNvCxnSpPr>
            <p:nvPr/>
          </p:nvCxnSpPr>
          <p:spPr>
            <a:xfrm>
              <a:off x="961943" y="6430314"/>
              <a:ext cx="960119" cy="291479"/>
            </a:xfrm>
            <a:prstGeom prst="bentConnector3">
              <a:avLst>
                <a:gd name="adj1" fmla="val -794"/>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2" name="Content Placeholder 2">
            <a:extLst>
              <a:ext uri="{FF2B5EF4-FFF2-40B4-BE49-F238E27FC236}">
                <a16:creationId xmlns:a16="http://schemas.microsoft.com/office/drawing/2014/main" id="{A1D054B8-DBCA-43EA-AF03-E5992214C2B1}"/>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bg1"/>
                </a:solidFill>
              </a:rPr>
              <a:t>University of Chicago </a:t>
            </a:r>
            <a:r>
              <a:rPr lang="en-US" altLang="zh-TW" sz="1600" dirty="0" err="1">
                <a:solidFill>
                  <a:schemeClr val="bg1"/>
                </a:solidFill>
              </a:rPr>
              <a:t>MScA</a:t>
            </a:r>
            <a:r>
              <a:rPr lang="en-US" altLang="zh-TW" sz="1600" dirty="0">
                <a:solidFill>
                  <a:schemeClr val="bg1"/>
                </a:solidFill>
              </a:rPr>
              <a:t> JUNE 2019 </a:t>
            </a:r>
          </a:p>
        </p:txBody>
      </p:sp>
      <p:pic>
        <p:nvPicPr>
          <p:cNvPr id="53" name="Picture 55">
            <a:extLst>
              <a:ext uri="{FF2B5EF4-FFF2-40B4-BE49-F238E27FC236}">
                <a16:creationId xmlns:a16="http://schemas.microsoft.com/office/drawing/2014/main" id="{8C3CAA5F-1156-4FD9-8676-63CE907D475B}"/>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6949287" y="4146007"/>
            <a:ext cx="949397" cy="914400"/>
          </a:xfrm>
          <a:prstGeom prst="rect">
            <a:avLst/>
          </a:prstGeom>
        </p:spPr>
      </p:pic>
      <p:sp>
        <p:nvSpPr>
          <p:cNvPr id="54" name="投影片編號版面配置區 3">
            <a:extLst>
              <a:ext uri="{FF2B5EF4-FFF2-40B4-BE49-F238E27FC236}">
                <a16:creationId xmlns:a16="http://schemas.microsoft.com/office/drawing/2014/main" id="{02FC4CFC-68D3-4326-A0F2-EFECA443EC1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solidFill>
                  <a:schemeClr val="bg1"/>
                </a:solidFill>
              </a:rPr>
              <a:pPr/>
              <a:t>24</a:t>
            </a:fld>
            <a:endParaRPr lang="en-US" dirty="0">
              <a:solidFill>
                <a:schemeClr val="bg1"/>
              </a:solidFill>
            </a:endParaRPr>
          </a:p>
        </p:txBody>
      </p:sp>
    </p:spTree>
    <p:extLst>
      <p:ext uri="{BB962C8B-B14F-4D97-AF65-F5344CB8AC3E}">
        <p14:creationId xmlns:p14="http://schemas.microsoft.com/office/powerpoint/2010/main" val="3342779184"/>
      </p:ext>
    </p:extLst>
  </p:cSld>
  <p:clrMapOvr>
    <a:masterClrMapping/>
  </p:clrMapOvr>
  <mc:AlternateContent xmlns:mc="http://schemas.openxmlformats.org/markup-compatibility/2006" xmlns:p14="http://schemas.microsoft.com/office/powerpoint/2010/main">
    <mc:Choice Requires="p14">
      <p:transition p14:dur="0" advTm="4886"/>
    </mc:Choice>
    <mc:Fallback xmlns="">
      <p:transition advTm="48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版面配置區 14">
            <a:extLst>
              <a:ext uri="{FF2B5EF4-FFF2-40B4-BE49-F238E27FC236}">
                <a16:creationId xmlns:a16="http://schemas.microsoft.com/office/drawing/2014/main" id="{48D8491F-338D-4BEE-B3D7-619866ABC343}"/>
              </a:ext>
            </a:extLst>
          </p:cNvPr>
          <p:cNvPicPr>
            <a:picLocks noGrp="1" noChangeAspect="1"/>
          </p:cNvPicPr>
          <p:nvPr>
            <p:ph type="pic" sz="quarter" idx="10"/>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t="5007" b="5007"/>
          <a:stretch>
            <a:fillRect/>
          </a:stretch>
        </p:blipFill>
        <p:spPr/>
      </p:pic>
      <p:sp>
        <p:nvSpPr>
          <p:cNvPr id="3" name="テキスト プレースホルダー 2"/>
          <p:cNvSpPr>
            <a:spLocks noGrp="1"/>
          </p:cNvSpPr>
          <p:nvPr>
            <p:ph type="body" sz="quarter" idx="11"/>
          </p:nvPr>
        </p:nvSpPr>
        <p:spPr>
          <a:xfrm>
            <a:off x="0" y="0"/>
            <a:ext cx="18287998" cy="10285413"/>
          </a:xfrm>
          <a:solidFill>
            <a:schemeClr val="bg1">
              <a:alpha val="81176"/>
            </a:schemeClr>
          </a:solidFill>
        </p:spPr>
        <p:txBody>
          <a:bodyPr/>
          <a:lstStyle/>
          <a:p>
            <a:r>
              <a:rPr kumimoji="1" lang="en-US" altLang="ja-JP" dirty="0">
                <a:solidFill>
                  <a:schemeClr val="tx1"/>
                </a:solidFill>
              </a:rPr>
              <a:t>`</a:t>
            </a:r>
            <a:endParaRPr kumimoji="1" lang="ja-JP" altLang="en-US" dirty="0">
              <a:solidFill>
                <a:schemeClr val="tx1"/>
              </a:solidFill>
            </a:endParaRPr>
          </a:p>
        </p:txBody>
      </p:sp>
      <p:sp>
        <p:nvSpPr>
          <p:cNvPr id="4" name="テキスト プレースホルダー 3"/>
          <p:cNvSpPr>
            <a:spLocks noGrp="1"/>
          </p:cNvSpPr>
          <p:nvPr>
            <p:ph type="body" sz="quarter" idx="14"/>
          </p:nvPr>
        </p:nvSpPr>
        <p:spPr>
          <a:xfrm>
            <a:off x="0" y="2"/>
            <a:ext cx="8753809" cy="2240278"/>
          </a:xfrm>
          <a:solidFill>
            <a:srgbClr val="759BA3">
              <a:alpha val="88000"/>
            </a:srgbClr>
          </a:solidFill>
        </p:spPr>
        <p:txBody>
          <a:bodyPr anchor="ctr"/>
          <a:lstStyle/>
          <a:p>
            <a:pPr algn="ctr"/>
            <a:r>
              <a:rPr lang="en-US" altLang="ja-JP" sz="4800" b="1" spc="600" dirty="0">
                <a:latin typeface="+mj-lt"/>
                <a:ea typeface="AR ADGothicJP Medium" panose="020B0609000000000000" pitchFamily="49" charset="-128"/>
                <a:cs typeface="Arial" panose="020B0604020202020204" pitchFamily="34" charset="0"/>
              </a:rPr>
              <a:t>MORTGAGE RATE ON</a:t>
            </a:r>
          </a:p>
          <a:p>
            <a:pPr algn="ctr"/>
            <a:r>
              <a:rPr lang="en-US" altLang="ja-JP" sz="4800" b="1" spc="600" dirty="0">
                <a:latin typeface="+mj-lt"/>
                <a:ea typeface="AR ADGothicJP Medium" panose="020B0609000000000000" pitchFamily="49" charset="-128"/>
                <a:cs typeface="Arial" panose="020B0604020202020204" pitchFamily="34" charset="0"/>
              </a:rPr>
              <a:t> </a:t>
            </a:r>
            <a:r>
              <a:rPr lang="en-US" altLang="ja-JP" sz="4800" b="1" spc="600" dirty="0">
                <a:ea typeface="AR ADGothicJP Medium" panose="020B0609000000000000" pitchFamily="49" charset="-128"/>
                <a:cs typeface="Arial" panose="020B0604020202020204" pitchFamily="34" charset="0"/>
              </a:rPr>
              <a:t>REAL ESTATE PRICING </a:t>
            </a:r>
            <a:endParaRPr kumimoji="1" lang="ja-JP" altLang="en-US" sz="4800" b="1" spc="600" dirty="0">
              <a:latin typeface="+mj-lt"/>
              <a:ea typeface="AR ADGothicJP Medium" panose="020B0609000000000000" pitchFamily="49" charset="-128"/>
              <a:cs typeface="Arial" panose="020B0604020202020204" pitchFamily="34" charset="0"/>
            </a:endParaRPr>
          </a:p>
        </p:txBody>
      </p:sp>
      <p:grpSp>
        <p:nvGrpSpPr>
          <p:cNvPr id="48" name="群組 47">
            <a:extLst>
              <a:ext uri="{FF2B5EF4-FFF2-40B4-BE49-F238E27FC236}">
                <a16:creationId xmlns:a16="http://schemas.microsoft.com/office/drawing/2014/main" id="{F8F81C6E-E757-48AD-8414-334D5DE41101}"/>
              </a:ext>
            </a:extLst>
          </p:cNvPr>
          <p:cNvGrpSpPr/>
          <p:nvPr/>
        </p:nvGrpSpPr>
        <p:grpSpPr>
          <a:xfrm>
            <a:off x="161689" y="2470465"/>
            <a:ext cx="8571504" cy="3057297"/>
            <a:chOff x="161689" y="2746547"/>
            <a:chExt cx="8571504" cy="3057297"/>
          </a:xfrm>
        </p:grpSpPr>
        <p:grpSp>
          <p:nvGrpSpPr>
            <p:cNvPr id="46" name="群組 45">
              <a:extLst>
                <a:ext uri="{FF2B5EF4-FFF2-40B4-BE49-F238E27FC236}">
                  <a16:creationId xmlns:a16="http://schemas.microsoft.com/office/drawing/2014/main" id="{81D009A1-9F8F-4005-BA11-16A098523FFC}"/>
                </a:ext>
              </a:extLst>
            </p:cNvPr>
            <p:cNvGrpSpPr/>
            <p:nvPr/>
          </p:nvGrpSpPr>
          <p:grpSpPr>
            <a:xfrm>
              <a:off x="161689" y="2755280"/>
              <a:ext cx="8571504" cy="3048564"/>
              <a:chOff x="8479214" y="2552949"/>
              <a:chExt cx="8571504" cy="3048564"/>
            </a:xfrm>
          </p:grpSpPr>
          <p:sp>
            <p:nvSpPr>
              <p:cNvPr id="8" name="Content Placeholder 2">
                <a:extLst>
                  <a:ext uri="{FF2B5EF4-FFF2-40B4-BE49-F238E27FC236}">
                    <a16:creationId xmlns:a16="http://schemas.microsoft.com/office/drawing/2014/main" id="{E1BED597-3B3A-4638-A595-D1B20F724664}"/>
                  </a:ext>
                </a:extLst>
              </p:cNvPr>
              <p:cNvSpPr txBox="1">
                <a:spLocks/>
              </p:cNvSpPr>
              <p:nvPr/>
            </p:nvSpPr>
            <p:spPr>
              <a:xfrm>
                <a:off x="8479214" y="2552949"/>
                <a:ext cx="8571504" cy="3048564"/>
              </a:xfrm>
              <a:prstGeom prst="rect">
                <a:avLst/>
              </a:prstGeom>
              <a:solidFill>
                <a:schemeClr val="accent4">
                  <a:lumMod val="40000"/>
                  <a:lumOff val="60000"/>
                  <a:alpha val="69804"/>
                </a:schemeClr>
              </a:solid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altLang="zh-TW" sz="3200" dirty="0">
                  <a:solidFill>
                    <a:schemeClr val="bg1"/>
                  </a:solidFill>
                  <a:latin typeface="+mj-lt"/>
                </a:endParaRPr>
              </a:p>
            </p:txBody>
          </p:sp>
          <p:sp>
            <p:nvSpPr>
              <p:cNvPr id="23" name="Content Placeholder 2">
                <a:extLst>
                  <a:ext uri="{FF2B5EF4-FFF2-40B4-BE49-F238E27FC236}">
                    <a16:creationId xmlns:a16="http://schemas.microsoft.com/office/drawing/2014/main" id="{C3A2A4FB-DC0D-44D1-9A4C-60FE3C746CFD}"/>
                  </a:ext>
                </a:extLst>
              </p:cNvPr>
              <p:cNvSpPr txBox="1">
                <a:spLocks/>
              </p:cNvSpPr>
              <p:nvPr/>
            </p:nvSpPr>
            <p:spPr>
              <a:xfrm>
                <a:off x="10648461" y="3849714"/>
                <a:ext cx="5918862" cy="1715470"/>
              </a:xfrm>
              <a:prstGeom prst="rect">
                <a:avLst/>
              </a:prstGeom>
              <a:no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lnSpc>
                    <a:spcPct val="100000"/>
                  </a:lnSpc>
                </a:pPr>
                <a:r>
                  <a:rPr lang="en-US" altLang="zh-TW" sz="2800" dirty="0">
                    <a:solidFill>
                      <a:schemeClr val="accent2">
                        <a:lumMod val="75000"/>
                      </a:schemeClr>
                    </a:solidFill>
                    <a:latin typeface="+mj-lt"/>
                  </a:rPr>
                  <a:t>Higher mortgage rates put downward pressure on home prices, lower rates  artificially inflate property values.</a:t>
                </a:r>
              </a:p>
            </p:txBody>
          </p:sp>
        </p:grpSp>
        <p:pic>
          <p:nvPicPr>
            <p:cNvPr id="44" name="圖片 43">
              <a:extLst>
                <a:ext uri="{FF2B5EF4-FFF2-40B4-BE49-F238E27FC236}">
                  <a16:creationId xmlns:a16="http://schemas.microsoft.com/office/drawing/2014/main" id="{658C0B89-6943-4E80-A47E-B4641FC3AC13}"/>
                </a:ext>
              </a:extLst>
            </p:cNvPr>
            <p:cNvPicPr>
              <a:picLocks noChangeAspect="1"/>
            </p:cNvPicPr>
            <p:nvPr/>
          </p:nvPicPr>
          <p:blipFill>
            <a:blip r:embed="rId4"/>
            <a:stretch>
              <a:fillRect/>
            </a:stretch>
          </p:blipFill>
          <p:spPr>
            <a:xfrm>
              <a:off x="1090210" y="2950889"/>
              <a:ext cx="1030070" cy="1011341"/>
            </a:xfrm>
            <a:prstGeom prst="rect">
              <a:avLst/>
            </a:prstGeom>
          </p:spPr>
        </p:pic>
        <p:pic>
          <p:nvPicPr>
            <p:cNvPr id="45" name="圖片 44">
              <a:extLst>
                <a:ext uri="{FF2B5EF4-FFF2-40B4-BE49-F238E27FC236}">
                  <a16:creationId xmlns:a16="http://schemas.microsoft.com/office/drawing/2014/main" id="{1F0C9691-E970-4C96-AF4F-319136C9812E}"/>
                </a:ext>
              </a:extLst>
            </p:cNvPr>
            <p:cNvPicPr>
              <a:picLocks noChangeAspect="1"/>
            </p:cNvPicPr>
            <p:nvPr/>
          </p:nvPicPr>
          <p:blipFill>
            <a:blip r:embed="rId5"/>
            <a:stretch>
              <a:fillRect/>
            </a:stretch>
          </p:blipFill>
          <p:spPr>
            <a:xfrm>
              <a:off x="1099361" y="4386420"/>
              <a:ext cx="1036159" cy="1011341"/>
            </a:xfrm>
            <a:prstGeom prst="rect">
              <a:avLst/>
            </a:prstGeom>
          </p:spPr>
        </p:pic>
        <p:sp>
          <p:nvSpPr>
            <p:cNvPr id="47" name="Content Placeholder 2">
              <a:extLst>
                <a:ext uri="{FF2B5EF4-FFF2-40B4-BE49-F238E27FC236}">
                  <a16:creationId xmlns:a16="http://schemas.microsoft.com/office/drawing/2014/main" id="{D9D605CB-5774-4911-857B-C9B862622D2F}"/>
                </a:ext>
              </a:extLst>
            </p:cNvPr>
            <p:cNvSpPr txBox="1">
              <a:spLocks/>
            </p:cNvSpPr>
            <p:nvPr/>
          </p:nvSpPr>
          <p:spPr>
            <a:xfrm>
              <a:off x="2330934" y="2746547"/>
              <a:ext cx="5184295" cy="1495562"/>
            </a:xfrm>
            <a:prstGeom prst="rect">
              <a:avLst/>
            </a:prstGeom>
            <a:noFill/>
          </p:spPr>
          <p:txBody>
            <a:bodyPr anchor="ct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lnSpc>
                  <a:spcPct val="100000"/>
                </a:lnSpc>
              </a:pPr>
              <a:r>
                <a:rPr lang="en-US" altLang="zh-TW" sz="2800" u="sng" dirty="0">
                  <a:solidFill>
                    <a:schemeClr val="accent2">
                      <a:lumMod val="75000"/>
                    </a:schemeClr>
                  </a:solidFill>
                  <a:latin typeface="+mj-lt"/>
                </a:rPr>
                <a:t>Negative correlation</a:t>
              </a:r>
              <a:r>
                <a:rPr lang="en-US" altLang="zh-TW" sz="2800" i="1" dirty="0">
                  <a:solidFill>
                    <a:schemeClr val="accent2">
                      <a:lumMod val="75000"/>
                    </a:schemeClr>
                  </a:solidFill>
                  <a:latin typeface="+mj-lt"/>
                </a:rPr>
                <a:t> </a:t>
              </a:r>
              <a:r>
                <a:rPr lang="en-US" altLang="zh-TW" sz="2800" dirty="0">
                  <a:solidFill>
                    <a:schemeClr val="accent2">
                      <a:lumMod val="75000"/>
                    </a:schemeClr>
                  </a:solidFill>
                  <a:latin typeface="+mj-lt"/>
                </a:rPr>
                <a:t>Between real estate prices and mortgage rates.</a:t>
              </a:r>
            </a:p>
          </p:txBody>
        </p:sp>
      </p:grpSp>
      <p:grpSp>
        <p:nvGrpSpPr>
          <p:cNvPr id="80" name="群組 79">
            <a:extLst>
              <a:ext uri="{FF2B5EF4-FFF2-40B4-BE49-F238E27FC236}">
                <a16:creationId xmlns:a16="http://schemas.microsoft.com/office/drawing/2014/main" id="{140F3B88-67F0-4E72-9B03-776744EE9B26}"/>
              </a:ext>
            </a:extLst>
          </p:cNvPr>
          <p:cNvGrpSpPr/>
          <p:nvPr/>
        </p:nvGrpSpPr>
        <p:grpSpPr>
          <a:xfrm>
            <a:off x="9090230" y="745808"/>
            <a:ext cx="8887052" cy="7704900"/>
            <a:chOff x="8832324" y="471488"/>
            <a:chExt cx="8887052" cy="7704900"/>
          </a:xfrm>
        </p:grpSpPr>
        <p:grpSp>
          <p:nvGrpSpPr>
            <p:cNvPr id="2" name="群組 1">
              <a:extLst>
                <a:ext uri="{FF2B5EF4-FFF2-40B4-BE49-F238E27FC236}">
                  <a16:creationId xmlns:a16="http://schemas.microsoft.com/office/drawing/2014/main" id="{835AC97A-9B49-4C07-AFC5-3B546AA190EC}"/>
                </a:ext>
              </a:extLst>
            </p:cNvPr>
            <p:cNvGrpSpPr/>
            <p:nvPr/>
          </p:nvGrpSpPr>
          <p:grpSpPr>
            <a:xfrm>
              <a:off x="10659180" y="471488"/>
              <a:ext cx="7060196" cy="3471745"/>
              <a:chOff x="12172552" y="2084420"/>
              <a:chExt cx="6131883" cy="2923678"/>
            </a:xfrm>
          </p:grpSpPr>
          <p:pic>
            <p:nvPicPr>
              <p:cNvPr id="6" name="Picture 5">
                <a:extLst>
                  <a:ext uri="{FF2B5EF4-FFF2-40B4-BE49-F238E27FC236}">
                    <a16:creationId xmlns:a16="http://schemas.microsoft.com/office/drawing/2014/main" id="{BA9A5666-6921-42AB-B06B-801138F1D30E}"/>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33000"/>
                        </a14:imgEffect>
                      </a14:imgLayer>
                    </a14:imgProps>
                  </a:ext>
                </a:extLst>
              </a:blip>
              <a:srcRect r="5051"/>
              <a:stretch/>
            </p:blipFill>
            <p:spPr>
              <a:xfrm>
                <a:off x="12172552" y="2084420"/>
                <a:ext cx="6131883" cy="2923678"/>
              </a:xfrm>
              <a:prstGeom prst="rect">
                <a:avLst/>
              </a:prstGeom>
            </p:spPr>
          </p:pic>
          <p:sp>
            <p:nvSpPr>
              <p:cNvPr id="17" name="Rectangle: Rounded Corners 16">
                <a:extLst>
                  <a:ext uri="{FF2B5EF4-FFF2-40B4-BE49-F238E27FC236}">
                    <a16:creationId xmlns:a16="http://schemas.microsoft.com/office/drawing/2014/main" id="{39F415C6-C2F2-446E-84D0-D47A57CBE447}"/>
                  </a:ext>
                </a:extLst>
              </p:cNvPr>
              <p:cNvSpPr/>
              <p:nvPr/>
            </p:nvSpPr>
            <p:spPr bwMode="auto">
              <a:xfrm>
                <a:off x="16259557" y="4175368"/>
                <a:ext cx="1051560" cy="717577"/>
              </a:xfrm>
              <a:prstGeom prst="roundRect">
                <a:avLst/>
              </a:prstGeom>
              <a:noFill/>
              <a:ln w="0">
                <a:solidFill>
                  <a:srgbClr val="CC0000"/>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en-US" dirty="0">
                  <a:solidFill>
                    <a:srgbClr val="CC0000"/>
                  </a:solidFill>
                </a:endParaRPr>
              </a:p>
            </p:txBody>
          </p:sp>
        </p:grpSp>
        <p:grpSp>
          <p:nvGrpSpPr>
            <p:cNvPr id="11" name="群組 10">
              <a:extLst>
                <a:ext uri="{FF2B5EF4-FFF2-40B4-BE49-F238E27FC236}">
                  <a16:creationId xmlns:a16="http://schemas.microsoft.com/office/drawing/2014/main" id="{17A5CA50-2E57-4B3F-9D77-D95B6CFFDAFB}"/>
                </a:ext>
              </a:extLst>
            </p:cNvPr>
            <p:cNvGrpSpPr/>
            <p:nvPr/>
          </p:nvGrpSpPr>
          <p:grpSpPr>
            <a:xfrm>
              <a:off x="8866838" y="4019669"/>
              <a:ext cx="1804397" cy="2427163"/>
              <a:chOff x="9801199" y="5060989"/>
              <a:chExt cx="2332325" cy="2427163"/>
            </a:xfrm>
          </p:grpSpPr>
          <p:sp>
            <p:nvSpPr>
              <p:cNvPr id="10" name="Rectangle 9">
                <a:extLst>
                  <a:ext uri="{FF2B5EF4-FFF2-40B4-BE49-F238E27FC236}">
                    <a16:creationId xmlns:a16="http://schemas.microsoft.com/office/drawing/2014/main" id="{76D65FC5-FEA0-41E1-94F2-3BCC409B18C1}"/>
                  </a:ext>
                </a:extLst>
              </p:cNvPr>
              <p:cNvSpPr/>
              <p:nvPr/>
            </p:nvSpPr>
            <p:spPr bwMode="auto">
              <a:xfrm>
                <a:off x="9801199" y="5060989"/>
                <a:ext cx="2332325" cy="599388"/>
              </a:xfrm>
              <a:prstGeom prst="rect">
                <a:avLst/>
              </a:prstGeom>
              <a:solidFill>
                <a:schemeClr val="accent4">
                  <a:lumMod val="75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sz="2400" dirty="0">
                    <a:solidFill>
                      <a:schemeClr val="bg1"/>
                    </a:solidFill>
                  </a:rPr>
                  <a:t>SCENARIO 2</a:t>
                </a:r>
              </a:p>
            </p:txBody>
          </p:sp>
          <p:sp>
            <p:nvSpPr>
              <p:cNvPr id="19" name="Rectangle 9">
                <a:extLst>
                  <a:ext uri="{FF2B5EF4-FFF2-40B4-BE49-F238E27FC236}">
                    <a16:creationId xmlns:a16="http://schemas.microsoft.com/office/drawing/2014/main" id="{8F25B602-A7F5-48F0-ABFF-522141BE465C}"/>
                  </a:ext>
                </a:extLst>
              </p:cNvPr>
              <p:cNvSpPr/>
              <p:nvPr/>
            </p:nvSpPr>
            <p:spPr bwMode="auto">
              <a:xfrm>
                <a:off x="9801200" y="5596981"/>
                <a:ext cx="2332324" cy="1891171"/>
              </a:xfrm>
              <a:prstGeom prst="rect">
                <a:avLst/>
              </a:prstGeom>
              <a:solidFill>
                <a:schemeClr val="accent1">
                  <a:lumMod val="20000"/>
                  <a:lumOff val="80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sz="1800" dirty="0">
                    <a:solidFill>
                      <a:schemeClr val="accent4">
                        <a:lumMod val="75000"/>
                      </a:schemeClr>
                    </a:solidFill>
                  </a:rPr>
                  <a:t>Mortgage rate </a:t>
                </a:r>
                <a:r>
                  <a:rPr kumimoji="1" lang="en-US" sz="4800" dirty="0">
                    <a:solidFill>
                      <a:schemeClr val="accent4">
                        <a:lumMod val="75000"/>
                      </a:schemeClr>
                    </a:solidFill>
                  </a:rPr>
                  <a:t>3.8%   </a:t>
                </a:r>
              </a:p>
              <a:p>
                <a:pPr algn="ctr"/>
                <a:r>
                  <a:rPr kumimoji="1" lang="en-US" sz="2500" dirty="0">
                    <a:solidFill>
                      <a:schemeClr val="accent4">
                        <a:lumMod val="75000"/>
                      </a:schemeClr>
                    </a:solidFill>
                  </a:rPr>
                  <a:t>Apr. 2019</a:t>
                </a:r>
              </a:p>
            </p:txBody>
          </p:sp>
        </p:grpSp>
        <p:grpSp>
          <p:nvGrpSpPr>
            <p:cNvPr id="13" name="群組 12">
              <a:extLst>
                <a:ext uri="{FF2B5EF4-FFF2-40B4-BE49-F238E27FC236}">
                  <a16:creationId xmlns:a16="http://schemas.microsoft.com/office/drawing/2014/main" id="{E0719B13-3935-40BD-90C8-49338FED7F28}"/>
                </a:ext>
              </a:extLst>
            </p:cNvPr>
            <p:cNvGrpSpPr/>
            <p:nvPr/>
          </p:nvGrpSpPr>
          <p:grpSpPr>
            <a:xfrm>
              <a:off x="8832324" y="482552"/>
              <a:ext cx="1828038" cy="2278027"/>
              <a:chOff x="9575454" y="2483318"/>
              <a:chExt cx="2133590" cy="2278027"/>
            </a:xfrm>
          </p:grpSpPr>
          <p:sp>
            <p:nvSpPr>
              <p:cNvPr id="9" name="Rectangle 8">
                <a:extLst>
                  <a:ext uri="{FF2B5EF4-FFF2-40B4-BE49-F238E27FC236}">
                    <a16:creationId xmlns:a16="http://schemas.microsoft.com/office/drawing/2014/main" id="{CD3A89D8-99E1-4AE5-8078-8461A3512222}"/>
                  </a:ext>
                </a:extLst>
              </p:cNvPr>
              <p:cNvSpPr/>
              <p:nvPr/>
            </p:nvSpPr>
            <p:spPr bwMode="auto">
              <a:xfrm>
                <a:off x="9575455" y="2483318"/>
                <a:ext cx="2133589" cy="598620"/>
              </a:xfrm>
              <a:prstGeom prst="rect">
                <a:avLst/>
              </a:prstGeom>
              <a:solidFill>
                <a:schemeClr val="accent4">
                  <a:lumMod val="75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400" dirty="0">
                    <a:solidFill>
                      <a:schemeClr val="bg1"/>
                    </a:solidFill>
                  </a:rPr>
                  <a:t>SCENARIO</a:t>
                </a:r>
                <a:r>
                  <a:rPr kumimoji="1" lang="en-US" sz="2400" dirty="0">
                    <a:solidFill>
                      <a:schemeClr val="bg1"/>
                    </a:solidFill>
                  </a:rPr>
                  <a:t> 1</a:t>
                </a:r>
              </a:p>
            </p:txBody>
          </p:sp>
          <p:sp>
            <p:nvSpPr>
              <p:cNvPr id="22" name="Rectangle 9">
                <a:extLst>
                  <a:ext uri="{FF2B5EF4-FFF2-40B4-BE49-F238E27FC236}">
                    <a16:creationId xmlns:a16="http://schemas.microsoft.com/office/drawing/2014/main" id="{405CB987-24F3-4054-8724-D36570D2717A}"/>
                  </a:ext>
                </a:extLst>
              </p:cNvPr>
              <p:cNvSpPr/>
              <p:nvPr/>
            </p:nvSpPr>
            <p:spPr bwMode="auto">
              <a:xfrm>
                <a:off x="9575454" y="3051187"/>
                <a:ext cx="2112928" cy="1710158"/>
              </a:xfrm>
              <a:prstGeom prst="rect">
                <a:avLst/>
              </a:prstGeom>
              <a:solidFill>
                <a:schemeClr val="accent1">
                  <a:lumMod val="20000"/>
                  <a:lumOff val="80000"/>
                </a:schemeClr>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1800" dirty="0">
                    <a:solidFill>
                      <a:schemeClr val="accent4">
                        <a:lumMod val="75000"/>
                      </a:schemeClr>
                    </a:solidFill>
                  </a:rPr>
                  <a:t>Mortgage rate </a:t>
                </a:r>
                <a:r>
                  <a:rPr kumimoji="1" lang="en-US" altLang="zh-TW" sz="4800" dirty="0">
                    <a:solidFill>
                      <a:schemeClr val="accent4">
                        <a:lumMod val="75000"/>
                      </a:schemeClr>
                    </a:solidFill>
                  </a:rPr>
                  <a:t>4.8% </a:t>
                </a:r>
                <a:endParaRPr kumimoji="1" lang="en-US" altLang="zh-TW" sz="1800" dirty="0">
                  <a:solidFill>
                    <a:schemeClr val="accent4">
                      <a:lumMod val="75000"/>
                    </a:schemeClr>
                  </a:solidFill>
                </a:endParaRPr>
              </a:p>
              <a:p>
                <a:pPr algn="ctr"/>
                <a:r>
                  <a:rPr kumimoji="1" lang="en-US" altLang="zh-TW" sz="2500" dirty="0">
                    <a:solidFill>
                      <a:schemeClr val="accent4">
                        <a:lumMod val="75000"/>
                      </a:schemeClr>
                    </a:solidFill>
                  </a:rPr>
                  <a:t>Mar. 2019</a:t>
                </a:r>
                <a:endParaRPr kumimoji="1" lang="en-US" sz="2500" dirty="0">
                  <a:solidFill>
                    <a:schemeClr val="accent4">
                      <a:lumMod val="75000"/>
                    </a:schemeClr>
                  </a:solidFill>
                </a:endParaRPr>
              </a:p>
            </p:txBody>
          </p:sp>
        </p:grpSp>
        <p:grpSp>
          <p:nvGrpSpPr>
            <p:cNvPr id="57" name="群組 56">
              <a:extLst>
                <a:ext uri="{FF2B5EF4-FFF2-40B4-BE49-F238E27FC236}">
                  <a16:creationId xmlns:a16="http://schemas.microsoft.com/office/drawing/2014/main" id="{6271D904-9915-417B-9F47-59E991363D04}"/>
                </a:ext>
              </a:extLst>
            </p:cNvPr>
            <p:cNvGrpSpPr/>
            <p:nvPr/>
          </p:nvGrpSpPr>
          <p:grpSpPr>
            <a:xfrm>
              <a:off x="10681348" y="7576999"/>
              <a:ext cx="7033386" cy="599389"/>
              <a:chOff x="10857301" y="7571306"/>
              <a:chExt cx="7054675" cy="869401"/>
            </a:xfrm>
          </p:grpSpPr>
          <p:sp>
            <p:nvSpPr>
              <p:cNvPr id="54" name="Rectangle 9">
                <a:extLst>
                  <a:ext uri="{FF2B5EF4-FFF2-40B4-BE49-F238E27FC236}">
                    <a16:creationId xmlns:a16="http://schemas.microsoft.com/office/drawing/2014/main" id="{21546267-5C5F-4082-9A0E-CF9A38C6DC0C}"/>
                  </a:ext>
                </a:extLst>
              </p:cNvPr>
              <p:cNvSpPr/>
              <p:nvPr/>
            </p:nvSpPr>
            <p:spPr bwMode="auto">
              <a:xfrm>
                <a:off x="10857301" y="7571306"/>
                <a:ext cx="7054674" cy="869401"/>
              </a:xfrm>
              <a:prstGeom prst="rect">
                <a:avLst/>
              </a:prstGeom>
              <a:solidFill>
                <a:srgbClr val="FFFFFF"/>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endParaRPr lang="en-US" altLang="zh-TW" sz="3200" b="1" dirty="0">
                  <a:solidFill>
                    <a:srgbClr val="95745D"/>
                  </a:solidFill>
                  <a:latin typeface="+mj-lt"/>
                </a:endParaRPr>
              </a:p>
            </p:txBody>
          </p:sp>
          <p:sp>
            <p:nvSpPr>
              <p:cNvPr id="52" name="Rectangle 9">
                <a:extLst>
                  <a:ext uri="{FF2B5EF4-FFF2-40B4-BE49-F238E27FC236}">
                    <a16:creationId xmlns:a16="http://schemas.microsoft.com/office/drawing/2014/main" id="{FD4D1CF3-24E9-40E3-9E45-7E66E36D9D55}"/>
                  </a:ext>
                </a:extLst>
              </p:cNvPr>
              <p:cNvSpPr/>
              <p:nvPr/>
            </p:nvSpPr>
            <p:spPr bwMode="auto">
              <a:xfrm>
                <a:off x="11111125" y="7652972"/>
                <a:ext cx="6800851" cy="676937"/>
              </a:xfrm>
              <a:prstGeom prst="rect">
                <a:avLst/>
              </a:prstGeom>
              <a:noFill/>
              <a:ln w="0">
                <a:noFill/>
                <a:prstDash val="solid"/>
                <a:round/>
                <a:headEnd/>
                <a:tailEnd/>
              </a:ln>
            </p:spPr>
            <p:txBody>
              <a:bodyPr vert="horz" wrap="square" lIns="91440" tIns="45720" rIns="91440" bIns="45720" numCol="1" rtlCol="0" anchor="ctr" anchorCtr="0" compatLnSpc="1">
                <a:prstTxWarp prst="textNoShape">
                  <a:avLst/>
                </a:prstTxWarp>
              </a:bodyPr>
              <a:lstStyle/>
              <a:p>
                <a:r>
                  <a:rPr kumimoji="1" lang="en-US" altLang="zh-TW" sz="2400" dirty="0">
                    <a:solidFill>
                      <a:schemeClr val="accent1">
                        <a:lumMod val="50000"/>
                      </a:schemeClr>
                    </a:solidFill>
                  </a:rPr>
                  <a:t>Difference of total cost of mortgage </a:t>
                </a:r>
                <a:r>
                  <a:rPr kumimoji="1" lang="en-US" altLang="zh-TW" sz="3200" b="1" dirty="0">
                    <a:solidFill>
                      <a:srgbClr val="CC0000"/>
                    </a:solidFill>
                  </a:rPr>
                  <a:t>$120,892</a:t>
                </a:r>
                <a:endParaRPr kumimoji="1" lang="en-US" sz="3200" b="1" dirty="0">
                  <a:solidFill>
                    <a:srgbClr val="CC0000"/>
                  </a:solidFill>
                </a:endParaRPr>
              </a:p>
            </p:txBody>
          </p:sp>
        </p:grpSp>
        <p:grpSp>
          <p:nvGrpSpPr>
            <p:cNvPr id="59" name="群組 58">
              <a:extLst>
                <a:ext uri="{FF2B5EF4-FFF2-40B4-BE49-F238E27FC236}">
                  <a16:creationId xmlns:a16="http://schemas.microsoft.com/office/drawing/2014/main" id="{B9D89B7C-3427-4368-84A6-B192BC0AB491}"/>
                </a:ext>
              </a:extLst>
            </p:cNvPr>
            <p:cNvGrpSpPr/>
            <p:nvPr/>
          </p:nvGrpSpPr>
          <p:grpSpPr>
            <a:xfrm>
              <a:off x="10681349" y="4032259"/>
              <a:ext cx="7033386" cy="3475776"/>
              <a:chOff x="10893757" y="4032259"/>
              <a:chExt cx="7033386" cy="3475776"/>
            </a:xfrm>
          </p:grpSpPr>
          <p:pic>
            <p:nvPicPr>
              <p:cNvPr id="12" name="Picture 11">
                <a:extLst>
                  <a:ext uri="{FF2B5EF4-FFF2-40B4-BE49-F238E27FC236}">
                    <a16:creationId xmlns:a16="http://schemas.microsoft.com/office/drawing/2014/main" id="{F57ECA9F-3E97-4BFA-ABBF-B75BDD4CD5D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r="6859"/>
              <a:stretch/>
            </p:blipFill>
            <p:spPr>
              <a:xfrm>
                <a:off x="10893757" y="4032259"/>
                <a:ext cx="7033386" cy="3475776"/>
              </a:xfrm>
              <a:prstGeom prst="rect">
                <a:avLst/>
              </a:prstGeom>
            </p:spPr>
          </p:pic>
          <p:sp>
            <p:nvSpPr>
              <p:cNvPr id="58" name="Rectangle: Rounded Corners 16">
                <a:extLst>
                  <a:ext uri="{FF2B5EF4-FFF2-40B4-BE49-F238E27FC236}">
                    <a16:creationId xmlns:a16="http://schemas.microsoft.com/office/drawing/2014/main" id="{A05F260A-5E99-4D3D-A261-AAC412E3B597}"/>
                  </a:ext>
                </a:extLst>
              </p:cNvPr>
              <p:cNvSpPr/>
              <p:nvPr/>
            </p:nvSpPr>
            <p:spPr bwMode="auto">
              <a:xfrm>
                <a:off x="15586193" y="6548104"/>
                <a:ext cx="1210757" cy="852093"/>
              </a:xfrm>
              <a:prstGeom prst="roundRect">
                <a:avLst/>
              </a:prstGeom>
              <a:noFill/>
              <a:ln w="0">
                <a:solidFill>
                  <a:srgbClr val="CC0000"/>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en-US" dirty="0">
                  <a:solidFill>
                    <a:srgbClr val="CC0000"/>
                  </a:solidFill>
                </a:endParaRPr>
              </a:p>
            </p:txBody>
          </p:sp>
        </p:grpSp>
      </p:grpSp>
      <p:grpSp>
        <p:nvGrpSpPr>
          <p:cNvPr id="79" name="群組 78">
            <a:extLst>
              <a:ext uri="{FF2B5EF4-FFF2-40B4-BE49-F238E27FC236}">
                <a16:creationId xmlns:a16="http://schemas.microsoft.com/office/drawing/2014/main" id="{CD20578C-B27A-47BD-A2C5-5B248174C19D}"/>
              </a:ext>
            </a:extLst>
          </p:cNvPr>
          <p:cNvGrpSpPr/>
          <p:nvPr/>
        </p:nvGrpSpPr>
        <p:grpSpPr>
          <a:xfrm>
            <a:off x="428625" y="5706877"/>
            <a:ext cx="8319512" cy="4278348"/>
            <a:chOff x="428625" y="5894445"/>
            <a:chExt cx="8319512" cy="4278348"/>
          </a:xfrm>
        </p:grpSpPr>
        <p:grpSp>
          <p:nvGrpSpPr>
            <p:cNvPr id="43" name="群組 42">
              <a:extLst>
                <a:ext uri="{FF2B5EF4-FFF2-40B4-BE49-F238E27FC236}">
                  <a16:creationId xmlns:a16="http://schemas.microsoft.com/office/drawing/2014/main" id="{DE0D5BD7-2FE7-46C1-BC7F-54AAF6966F24}"/>
                </a:ext>
              </a:extLst>
            </p:cNvPr>
            <p:cNvGrpSpPr/>
            <p:nvPr/>
          </p:nvGrpSpPr>
          <p:grpSpPr>
            <a:xfrm>
              <a:off x="428625" y="5894445"/>
              <a:ext cx="8319512" cy="4271470"/>
              <a:chOff x="483492" y="5866262"/>
              <a:chExt cx="8428682" cy="3960194"/>
            </a:xfrm>
          </p:grpSpPr>
          <p:pic>
            <p:nvPicPr>
              <p:cNvPr id="14" name="Picture 13">
                <a:extLst>
                  <a:ext uri="{FF2B5EF4-FFF2-40B4-BE49-F238E27FC236}">
                    <a16:creationId xmlns:a16="http://schemas.microsoft.com/office/drawing/2014/main" id="{8D4055EA-89D3-40BD-ADD3-FA08F3DF59A7}"/>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50000"/>
                        </a14:imgEffect>
                      </a14:imgLayer>
                    </a14:imgProps>
                  </a:ext>
                </a:extLst>
              </a:blip>
              <a:srcRect l="3328" r="1633"/>
              <a:stretch/>
            </p:blipFill>
            <p:spPr>
              <a:xfrm>
                <a:off x="483492" y="5866262"/>
                <a:ext cx="8428682" cy="3960194"/>
              </a:xfrm>
              <a:prstGeom prst="rect">
                <a:avLst/>
              </a:prstGeom>
            </p:spPr>
          </p:pic>
          <p:cxnSp>
            <p:nvCxnSpPr>
              <p:cNvPr id="31" name="直線接點 30">
                <a:extLst>
                  <a:ext uri="{FF2B5EF4-FFF2-40B4-BE49-F238E27FC236}">
                    <a16:creationId xmlns:a16="http://schemas.microsoft.com/office/drawing/2014/main" id="{45126B60-EF15-4332-BBAE-8E2507D04CB5}"/>
                  </a:ext>
                </a:extLst>
              </p:cNvPr>
              <p:cNvCxnSpPr>
                <a:cxnSpLocks/>
              </p:cNvCxnSpPr>
              <p:nvPr/>
            </p:nvCxnSpPr>
            <p:spPr>
              <a:xfrm>
                <a:off x="8286473" y="6842798"/>
                <a:ext cx="168095" cy="365027"/>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36" name="直線接點 35">
                <a:extLst>
                  <a:ext uri="{FF2B5EF4-FFF2-40B4-BE49-F238E27FC236}">
                    <a16:creationId xmlns:a16="http://schemas.microsoft.com/office/drawing/2014/main" id="{6AB7E2F8-AE86-4C84-A289-896601B2A858}"/>
                  </a:ext>
                </a:extLst>
              </p:cNvPr>
              <p:cNvCxnSpPr>
                <a:cxnSpLocks/>
              </p:cNvCxnSpPr>
              <p:nvPr/>
            </p:nvCxnSpPr>
            <p:spPr>
              <a:xfrm flipH="1">
                <a:off x="8268285" y="8099175"/>
                <a:ext cx="242067" cy="700439"/>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28" name="流程圖: 程序 27">
                <a:extLst>
                  <a:ext uri="{FF2B5EF4-FFF2-40B4-BE49-F238E27FC236}">
                    <a16:creationId xmlns:a16="http://schemas.microsoft.com/office/drawing/2014/main" id="{1F308160-9986-48B8-8D61-281FC9218E60}"/>
                  </a:ext>
                </a:extLst>
              </p:cNvPr>
              <p:cNvSpPr/>
              <p:nvPr/>
            </p:nvSpPr>
            <p:spPr bwMode="auto">
              <a:xfrm>
                <a:off x="3980595" y="6460713"/>
                <a:ext cx="4473972" cy="382085"/>
              </a:xfrm>
              <a:prstGeom prst="flowChartProcess">
                <a:avLst/>
              </a:prstGeom>
              <a:solidFill>
                <a:srgbClr val="F2F2F2"/>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000" dirty="0">
                    <a:solidFill>
                      <a:schemeClr val="accent6">
                        <a:lumMod val="75000"/>
                      </a:schemeClr>
                    </a:solidFill>
                  </a:rPr>
                  <a:t>Highest mortgage rate in 2019 is </a:t>
                </a:r>
                <a:r>
                  <a:rPr kumimoji="1" lang="en-US" altLang="zh-TW" sz="2000" b="1" dirty="0">
                    <a:solidFill>
                      <a:schemeClr val="accent6">
                        <a:lumMod val="75000"/>
                      </a:schemeClr>
                    </a:solidFill>
                  </a:rPr>
                  <a:t>4.8%</a:t>
                </a:r>
              </a:p>
            </p:txBody>
          </p:sp>
          <p:sp>
            <p:nvSpPr>
              <p:cNvPr id="29" name="流程圖: 程序 28">
                <a:extLst>
                  <a:ext uri="{FF2B5EF4-FFF2-40B4-BE49-F238E27FC236}">
                    <a16:creationId xmlns:a16="http://schemas.microsoft.com/office/drawing/2014/main" id="{CF7B2070-70F4-4EAB-A9E5-866F9E7ECDD1}"/>
                  </a:ext>
                </a:extLst>
              </p:cNvPr>
              <p:cNvSpPr/>
              <p:nvPr/>
            </p:nvSpPr>
            <p:spPr bwMode="auto">
              <a:xfrm>
                <a:off x="4164013" y="8710587"/>
                <a:ext cx="4473973" cy="382085"/>
              </a:xfrm>
              <a:prstGeom prst="flowChartProcess">
                <a:avLst/>
              </a:prstGeom>
              <a:solidFill>
                <a:srgbClr val="F2F2F2"/>
              </a:solidFill>
              <a:ln w="0">
                <a:noFill/>
                <a:prstDash val="solid"/>
                <a:round/>
                <a:headEnd/>
                <a:tailEnd/>
              </a:ln>
            </p:spPr>
            <p:txBody>
              <a:bodyPr vert="horz" wrap="square" lIns="91440" tIns="45720" rIns="91440" bIns="45720" numCol="1" rtlCol="0" anchor="ctr" anchorCtr="0" compatLnSpc="1">
                <a:prstTxWarp prst="textNoShape">
                  <a:avLst/>
                </a:prstTxWarp>
              </a:bodyPr>
              <a:lstStyle/>
              <a:p>
                <a:pPr algn="ctr"/>
                <a:r>
                  <a:rPr kumimoji="1" lang="en-US" altLang="zh-TW" sz="2000" dirty="0">
                    <a:solidFill>
                      <a:schemeClr val="accent6">
                        <a:lumMod val="75000"/>
                      </a:schemeClr>
                    </a:solidFill>
                  </a:rPr>
                  <a:t>Lowest mortgage rate in 2019 is </a:t>
                </a:r>
                <a:r>
                  <a:rPr kumimoji="1" lang="en-US" altLang="zh-TW" sz="2000" b="1" dirty="0">
                    <a:solidFill>
                      <a:schemeClr val="accent6">
                        <a:lumMod val="75000"/>
                      </a:schemeClr>
                    </a:solidFill>
                  </a:rPr>
                  <a:t>3.8%</a:t>
                </a:r>
                <a:endParaRPr kumimoji="1" lang="zh-TW" altLang="en-US" sz="2000" b="1" dirty="0">
                  <a:solidFill>
                    <a:schemeClr val="accent6">
                      <a:lumMod val="75000"/>
                    </a:schemeClr>
                  </a:solidFill>
                </a:endParaRPr>
              </a:p>
            </p:txBody>
          </p:sp>
        </p:grpSp>
        <p:pic>
          <p:nvPicPr>
            <p:cNvPr id="78" name="Picture 13">
              <a:extLst>
                <a:ext uri="{FF2B5EF4-FFF2-40B4-BE49-F238E27FC236}">
                  <a16:creationId xmlns:a16="http://schemas.microsoft.com/office/drawing/2014/main" id="{28A6F370-8FD3-4190-B847-1EAD80273D72}"/>
                </a:ext>
              </a:extLst>
            </p:cNvPr>
            <p:cNvPicPr>
              <a:picLocks noChangeAspect="1"/>
            </p:cNvPicPr>
            <p:nvPr/>
          </p:nvPicPr>
          <p:blipFill rotWithShape="1">
            <a:blip r:embed="rId12"/>
            <a:srcRect r="97271"/>
            <a:stretch/>
          </p:blipFill>
          <p:spPr>
            <a:xfrm>
              <a:off x="459103" y="5901323"/>
              <a:ext cx="238932" cy="4271470"/>
            </a:xfrm>
            <a:prstGeom prst="rect">
              <a:avLst/>
            </a:prstGeom>
          </p:spPr>
        </p:pic>
      </p:grpSp>
      <p:grpSp>
        <p:nvGrpSpPr>
          <p:cNvPr id="82" name="群組 81">
            <a:extLst>
              <a:ext uri="{FF2B5EF4-FFF2-40B4-BE49-F238E27FC236}">
                <a16:creationId xmlns:a16="http://schemas.microsoft.com/office/drawing/2014/main" id="{AF888922-4C57-4278-95B2-D18124104D34}"/>
              </a:ext>
            </a:extLst>
          </p:cNvPr>
          <p:cNvGrpSpPr/>
          <p:nvPr/>
        </p:nvGrpSpPr>
        <p:grpSpPr>
          <a:xfrm>
            <a:off x="9090230" y="8691581"/>
            <a:ext cx="8915101" cy="998563"/>
            <a:chOff x="9090230" y="8691581"/>
            <a:chExt cx="8915101" cy="998563"/>
          </a:xfrm>
        </p:grpSpPr>
        <p:grpSp>
          <p:nvGrpSpPr>
            <p:cNvPr id="60" name="群組 59">
              <a:extLst>
                <a:ext uri="{FF2B5EF4-FFF2-40B4-BE49-F238E27FC236}">
                  <a16:creationId xmlns:a16="http://schemas.microsoft.com/office/drawing/2014/main" id="{C7DFCC0C-E0AB-4AB3-8012-E85FA380AFB8}"/>
                </a:ext>
              </a:extLst>
            </p:cNvPr>
            <p:cNvGrpSpPr/>
            <p:nvPr/>
          </p:nvGrpSpPr>
          <p:grpSpPr>
            <a:xfrm>
              <a:off x="9090230" y="8691581"/>
              <a:ext cx="8915101" cy="998563"/>
              <a:chOff x="12158663" y="8815362"/>
              <a:chExt cx="4917634" cy="998563"/>
            </a:xfrm>
            <a:solidFill>
              <a:schemeClr val="accent4"/>
            </a:solidFill>
          </p:grpSpPr>
          <p:sp>
            <p:nvSpPr>
              <p:cNvPr id="56" name="Rectangle 9">
                <a:extLst>
                  <a:ext uri="{FF2B5EF4-FFF2-40B4-BE49-F238E27FC236}">
                    <a16:creationId xmlns:a16="http://schemas.microsoft.com/office/drawing/2014/main" id="{70F62E60-28BF-4FB5-AE72-74D969DFFD50}"/>
                  </a:ext>
                </a:extLst>
              </p:cNvPr>
              <p:cNvSpPr/>
              <p:nvPr/>
            </p:nvSpPr>
            <p:spPr bwMode="auto">
              <a:xfrm>
                <a:off x="12158663" y="8815362"/>
                <a:ext cx="4917634" cy="998563"/>
              </a:xfrm>
              <a:prstGeom prst="rect">
                <a:avLst/>
              </a:prstGeom>
              <a:grpFill/>
              <a:ln w="0">
                <a:noFill/>
                <a:prstDash val="solid"/>
                <a:round/>
                <a:headEnd/>
                <a:tailEnd/>
              </a:ln>
            </p:spPr>
            <p:txBody>
              <a:bodyPr vert="horz" wrap="square" lIns="91440" tIns="45720" rIns="91440" bIns="45720" numCol="1" rtlCol="0" anchor="ctr" anchorCtr="0" compatLnSpc="1">
                <a:prstTxWarp prst="textNoShape">
                  <a:avLst/>
                </a:prstTxWarp>
              </a:bodyPr>
              <a:lstStyle/>
              <a:p>
                <a:endParaRPr lang="en-US" altLang="zh-TW" sz="3200" b="1" dirty="0">
                  <a:solidFill>
                    <a:srgbClr val="95745D"/>
                  </a:solidFill>
                  <a:latin typeface="+mj-lt"/>
                </a:endParaRPr>
              </a:p>
            </p:txBody>
          </p:sp>
          <p:sp>
            <p:nvSpPr>
              <p:cNvPr id="55" name="Rectangle 9">
                <a:extLst>
                  <a:ext uri="{FF2B5EF4-FFF2-40B4-BE49-F238E27FC236}">
                    <a16:creationId xmlns:a16="http://schemas.microsoft.com/office/drawing/2014/main" id="{3D03B281-BA3C-4963-B21B-22EE107A1BCE}"/>
                  </a:ext>
                </a:extLst>
              </p:cNvPr>
              <p:cNvSpPr/>
              <p:nvPr/>
            </p:nvSpPr>
            <p:spPr bwMode="auto">
              <a:xfrm>
                <a:off x="12439229" y="8994575"/>
                <a:ext cx="4539746" cy="593953"/>
              </a:xfrm>
              <a:prstGeom prst="rect">
                <a:avLst/>
              </a:prstGeom>
              <a:grpFill/>
              <a:ln w="0">
                <a:noFill/>
                <a:prstDash val="solid"/>
                <a:round/>
                <a:headEnd/>
                <a:tailEnd/>
              </a:ln>
            </p:spPr>
            <p:txBody>
              <a:bodyPr vert="horz" wrap="square" lIns="91440" tIns="45720" rIns="91440" bIns="45720" numCol="1" rtlCol="0" anchor="ctr" anchorCtr="0" compatLnSpc="1">
                <a:prstTxWarp prst="textNoShape">
                  <a:avLst/>
                </a:prstTxWarp>
              </a:bodyPr>
              <a:lstStyle/>
              <a:p>
                <a:r>
                  <a:rPr lang="en-US" altLang="zh-TW" sz="2400" b="1" dirty="0">
                    <a:solidFill>
                      <a:schemeClr val="bg1"/>
                    </a:solidFill>
                  </a:rPr>
                  <a:t>DON’T make a deal on a house</a:t>
                </a:r>
                <a:r>
                  <a:rPr lang="zh-TW" altLang="en-US" sz="2400" b="1" dirty="0">
                    <a:solidFill>
                      <a:schemeClr val="bg1"/>
                    </a:solidFill>
                  </a:rPr>
                  <a:t> </a:t>
                </a:r>
                <a:r>
                  <a:rPr lang="en-US" altLang="zh-TW" sz="2400" b="1" dirty="0">
                    <a:solidFill>
                      <a:schemeClr val="bg1"/>
                    </a:solidFill>
                  </a:rPr>
                  <a:t>when mortgage rate are HIGH.</a:t>
                </a:r>
              </a:p>
            </p:txBody>
          </p:sp>
        </p:grpSp>
        <p:sp>
          <p:nvSpPr>
            <p:cNvPr id="81" name="流程圖: 程序 80">
              <a:extLst>
                <a:ext uri="{FF2B5EF4-FFF2-40B4-BE49-F238E27FC236}">
                  <a16:creationId xmlns:a16="http://schemas.microsoft.com/office/drawing/2014/main" id="{80785E35-CED3-400F-9EC9-67E63023F751}"/>
                </a:ext>
              </a:extLst>
            </p:cNvPr>
            <p:cNvSpPr/>
            <p:nvPr/>
          </p:nvSpPr>
          <p:spPr bwMode="auto">
            <a:xfrm>
              <a:off x="9238707" y="8696072"/>
              <a:ext cx="259924" cy="490814"/>
            </a:xfrm>
            <a:prstGeom prst="flowChartProcess">
              <a:avLst/>
            </a:prstGeom>
            <a:solidFill>
              <a:srgbClr val="CC0000"/>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zh-TW" altLang="en-US"/>
            </a:p>
          </p:txBody>
        </p:sp>
      </p:grpSp>
      <p:sp>
        <p:nvSpPr>
          <p:cNvPr id="86" name="Content Placeholder 2">
            <a:extLst>
              <a:ext uri="{FF2B5EF4-FFF2-40B4-BE49-F238E27FC236}">
                <a16:creationId xmlns:a16="http://schemas.microsoft.com/office/drawing/2014/main" id="{913A6DDE-F245-415D-8EC4-513EF82EBB6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7" name="投影片編號版面配置區 3">
            <a:extLst>
              <a:ext uri="{FF2B5EF4-FFF2-40B4-BE49-F238E27FC236}">
                <a16:creationId xmlns:a16="http://schemas.microsoft.com/office/drawing/2014/main" id="{BEFCA6E2-4EEF-4729-BE61-90177A6AC123}"/>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25</a:t>
            </a:fld>
            <a:endParaRPr lang="en-US" dirty="0"/>
          </a:p>
        </p:txBody>
      </p:sp>
    </p:spTree>
    <p:extLst>
      <p:ext uri="{BB962C8B-B14F-4D97-AF65-F5344CB8AC3E}">
        <p14:creationId xmlns:p14="http://schemas.microsoft.com/office/powerpoint/2010/main" val="901075671"/>
      </p:ext>
    </p:extLst>
  </p:cSld>
  <p:clrMapOvr>
    <a:masterClrMapping/>
  </p:clrMapOvr>
  <mc:AlternateContent xmlns:mc="http://schemas.openxmlformats.org/markup-compatibility/2006" xmlns:p14="http://schemas.microsoft.com/office/powerpoint/2010/main">
    <mc:Choice Requires="p14">
      <p:transition p14:dur="0" advTm="4886"/>
    </mc:Choice>
    <mc:Fallback xmlns="">
      <p:transition advTm="48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版面配置區 14">
            <a:extLst>
              <a:ext uri="{FF2B5EF4-FFF2-40B4-BE49-F238E27FC236}">
                <a16:creationId xmlns:a16="http://schemas.microsoft.com/office/drawing/2014/main" id="{0C89CB8D-8FEB-4B88-A4BE-6E556F0A441E}"/>
              </a:ext>
            </a:extLst>
          </p:cNvPr>
          <p:cNvPicPr>
            <a:picLocks noGrp="1" noChangeAspect="1"/>
          </p:cNvPicPr>
          <p:nvPr>
            <p:ph type="pic" sz="quarter" idx="10"/>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984" t="6157" r="-207" b="3857"/>
          <a:stretch/>
        </p:blipFill>
        <p:spPr>
          <a:xfrm flipH="1">
            <a:off x="-211017" y="-1"/>
            <a:ext cx="18499015" cy="10285413"/>
          </a:xfrm>
        </p:spPr>
      </p:pic>
      <p:sp>
        <p:nvSpPr>
          <p:cNvPr id="3" name="Text Placeholder 2">
            <a:extLst>
              <a:ext uri="{FF2B5EF4-FFF2-40B4-BE49-F238E27FC236}">
                <a16:creationId xmlns:a16="http://schemas.microsoft.com/office/drawing/2014/main" id="{B875E2A5-9BE0-4E6B-99DD-95467C679832}"/>
              </a:ext>
            </a:extLst>
          </p:cNvPr>
          <p:cNvSpPr>
            <a:spLocks noGrp="1"/>
          </p:cNvSpPr>
          <p:nvPr>
            <p:ph type="body" sz="quarter" idx="11"/>
          </p:nvPr>
        </p:nvSpPr>
        <p:spPr>
          <a:xfrm>
            <a:off x="9143999" y="-2"/>
            <a:ext cx="9144000" cy="10285413"/>
          </a:xfrm>
          <a:solidFill>
            <a:srgbClr val="759BA3">
              <a:alpha val="89804"/>
            </a:srgbClr>
          </a:solidFill>
        </p:spPr>
        <p:txBody>
          <a:bodyPr/>
          <a:lstStyle/>
          <a:p>
            <a:endParaRPr lang="en-US" dirty="0"/>
          </a:p>
        </p:txBody>
      </p:sp>
      <p:sp>
        <p:nvSpPr>
          <p:cNvPr id="4" name="Text Placeholder 3">
            <a:extLst>
              <a:ext uri="{FF2B5EF4-FFF2-40B4-BE49-F238E27FC236}">
                <a16:creationId xmlns:a16="http://schemas.microsoft.com/office/drawing/2014/main" id="{28C13EA6-9372-4C10-8D79-CF436C2C590F}"/>
              </a:ext>
            </a:extLst>
          </p:cNvPr>
          <p:cNvSpPr>
            <a:spLocks noGrp="1"/>
          </p:cNvSpPr>
          <p:nvPr>
            <p:ph type="body" sz="quarter" idx="14"/>
          </p:nvPr>
        </p:nvSpPr>
        <p:spPr>
          <a:xfrm>
            <a:off x="9792000" y="2246086"/>
            <a:ext cx="8179928" cy="3849189"/>
          </a:xfrm>
        </p:spPr>
        <p:txBody>
          <a:bodyPr/>
          <a:lstStyle/>
          <a:p>
            <a:r>
              <a:rPr lang="en-US" spc="600" dirty="0"/>
              <a:t>CHALLENGES, CONCLUSIONS, AND RECOMMENDATIONS</a:t>
            </a:r>
          </a:p>
        </p:txBody>
      </p:sp>
      <p:sp>
        <p:nvSpPr>
          <p:cNvPr id="6" name="Text Placeholder 5">
            <a:extLst>
              <a:ext uri="{FF2B5EF4-FFF2-40B4-BE49-F238E27FC236}">
                <a16:creationId xmlns:a16="http://schemas.microsoft.com/office/drawing/2014/main" id="{21DECEF4-4927-4F47-AAF9-834D32230D34}"/>
              </a:ext>
            </a:extLst>
          </p:cNvPr>
          <p:cNvSpPr>
            <a:spLocks noGrp="1"/>
          </p:cNvSpPr>
          <p:nvPr>
            <p:ph type="body" sz="quarter" idx="16"/>
          </p:nvPr>
        </p:nvSpPr>
        <p:spPr>
          <a:solidFill>
            <a:srgbClr val="759BA3">
              <a:alpha val="80000"/>
            </a:srgbClr>
          </a:solidFill>
        </p:spPr>
        <p:txBody>
          <a:bodyPr/>
          <a:lstStyle/>
          <a:p>
            <a:endParaRPr lang="en-US" dirty="0"/>
          </a:p>
        </p:txBody>
      </p:sp>
      <p:sp>
        <p:nvSpPr>
          <p:cNvPr id="7" name="Text Placeholder 6">
            <a:extLst>
              <a:ext uri="{FF2B5EF4-FFF2-40B4-BE49-F238E27FC236}">
                <a16:creationId xmlns:a16="http://schemas.microsoft.com/office/drawing/2014/main" id="{2E658ED7-3F69-45D4-B79A-FC437DD87366}"/>
              </a:ext>
            </a:extLst>
          </p:cNvPr>
          <p:cNvSpPr>
            <a:spLocks noGrp="1"/>
          </p:cNvSpPr>
          <p:nvPr>
            <p:ph type="body" sz="quarter" idx="17"/>
          </p:nvPr>
        </p:nvSpPr>
        <p:spPr>
          <a:solidFill>
            <a:srgbClr val="759BA3">
              <a:alpha val="80000"/>
            </a:srgbClr>
          </a:solidFill>
        </p:spPr>
        <p:txBody>
          <a:bodyPr/>
          <a:lstStyle/>
          <a:p>
            <a:endParaRPr lang="en-US" dirty="0"/>
          </a:p>
        </p:txBody>
      </p:sp>
      <p:sp>
        <p:nvSpPr>
          <p:cNvPr id="8" name="Text Placeholder 7">
            <a:extLst>
              <a:ext uri="{FF2B5EF4-FFF2-40B4-BE49-F238E27FC236}">
                <a16:creationId xmlns:a16="http://schemas.microsoft.com/office/drawing/2014/main" id="{1D3254CB-8815-4446-A764-42320FC6A589}"/>
              </a:ext>
            </a:extLst>
          </p:cNvPr>
          <p:cNvSpPr>
            <a:spLocks noGrp="1"/>
          </p:cNvSpPr>
          <p:nvPr>
            <p:ph type="body" sz="quarter" idx="18"/>
          </p:nvPr>
        </p:nvSpPr>
        <p:spPr>
          <a:solidFill>
            <a:srgbClr val="759BA3">
              <a:alpha val="80000"/>
            </a:srgbClr>
          </a:solidFill>
        </p:spPr>
        <p:txBody>
          <a:bodyPr/>
          <a:lstStyle/>
          <a:p>
            <a:endParaRPr lang="en-US" dirty="0"/>
          </a:p>
        </p:txBody>
      </p:sp>
      <p:sp>
        <p:nvSpPr>
          <p:cNvPr id="9" name="Text Placeholder 8">
            <a:extLst>
              <a:ext uri="{FF2B5EF4-FFF2-40B4-BE49-F238E27FC236}">
                <a16:creationId xmlns:a16="http://schemas.microsoft.com/office/drawing/2014/main" id="{821FD62D-4790-4E81-A5EE-EC075300FAA0}"/>
              </a:ext>
            </a:extLst>
          </p:cNvPr>
          <p:cNvSpPr>
            <a:spLocks noGrp="1"/>
          </p:cNvSpPr>
          <p:nvPr>
            <p:ph type="body" sz="quarter" idx="19"/>
          </p:nvPr>
        </p:nvSpPr>
        <p:spPr>
          <a:solidFill>
            <a:srgbClr val="759BA3">
              <a:alpha val="80000"/>
            </a:srgbClr>
          </a:solidFill>
        </p:spPr>
        <p:txBody>
          <a:bodyPr/>
          <a:lstStyle/>
          <a:p>
            <a:endParaRPr lang="en-US"/>
          </a:p>
        </p:txBody>
      </p:sp>
    </p:spTree>
    <p:extLst>
      <p:ext uri="{BB962C8B-B14F-4D97-AF65-F5344CB8AC3E}">
        <p14:creationId xmlns:p14="http://schemas.microsoft.com/office/powerpoint/2010/main" val="2157445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3662373" y="598822"/>
            <a:ext cx="10688933" cy="1531620"/>
          </a:xfrm>
          <a:noFill/>
        </p:spPr>
        <p:txBody>
          <a:bodyPr/>
          <a:lstStyle/>
          <a:p>
            <a:r>
              <a:rPr lang="en-US" altLang="zh-TW" b="1" spc="600" dirty="0">
                <a:solidFill>
                  <a:schemeClr val="tx2"/>
                </a:solidFill>
                <a:latin typeface="+mj-lt"/>
              </a:rPr>
              <a:t>CHALLENGES</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6791898"/>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lang="en-US" altLang="zh-TW" dirty="0">
                <a:solidFill>
                  <a:schemeClr val="tx1"/>
                </a:solidFill>
              </a:rPr>
              <a:t>Exporting large data from MySQL to R was a problem because of limited memory capacity </a:t>
            </a:r>
            <a:endParaRPr lang="en-US" altLang="zh-TW" dirty="0">
              <a:solidFill>
                <a:schemeClr val="tx1"/>
              </a:solidFill>
              <a:sym typeface="Wingdings" panose="05000000000000000000" pitchFamily="2" charset="2"/>
            </a:endParaRPr>
          </a:p>
          <a:p>
            <a:pPr marL="1257209" lvl="1" indent="-571500">
              <a:buFont typeface="Arial" panose="020B0604020202020204" pitchFamily="34" charset="0"/>
              <a:buChar char="•"/>
            </a:pPr>
            <a:r>
              <a:rPr lang="en-US" altLang="zh-TW" sz="1800" dirty="0">
                <a:sym typeface="Wingdings" panose="05000000000000000000" pitchFamily="2" charset="2"/>
              </a:rPr>
              <a:t>Narrow down the dependent variables for predictive analytics.</a:t>
            </a:r>
          </a:p>
          <a:p>
            <a:pPr marL="457200" indent="-457200">
              <a:buFont typeface="Arial" panose="020B0604020202020204" pitchFamily="34" charset="0"/>
              <a:buChar char="•"/>
            </a:pPr>
            <a:r>
              <a:rPr lang="en-US" altLang="zh-TW" dirty="0">
                <a:solidFill>
                  <a:schemeClr val="tx1"/>
                </a:solidFill>
              </a:rPr>
              <a:t>Managing Zillow data that is extracted in a non-useful shape</a:t>
            </a:r>
          </a:p>
          <a:p>
            <a:pPr marL="457200" indent="-457200">
              <a:buFont typeface="Arial" panose="020B0604020202020204" pitchFamily="34" charset="0"/>
              <a:buChar char="•"/>
            </a:pPr>
            <a:r>
              <a:rPr lang="en-US" altLang="zh-TW" dirty="0">
                <a:solidFill>
                  <a:schemeClr val="tx1"/>
                </a:solidFill>
              </a:rPr>
              <a:t>Finding the appropriate data sets in the Census API. </a:t>
            </a:r>
          </a:p>
          <a:p>
            <a:pPr marL="1142909" lvl="1" indent="-457200">
              <a:buFont typeface="Arial" panose="020B0604020202020204" pitchFamily="34" charset="0"/>
              <a:buChar char="•"/>
            </a:pPr>
            <a:r>
              <a:rPr lang="en-US" altLang="zh-TW" sz="1800" dirty="0">
                <a:solidFill>
                  <a:schemeClr val="tx1"/>
                </a:solidFill>
              </a:rPr>
              <a:t>There are literally thousands of possible columns, most of which are not interesting for our use case</a:t>
            </a:r>
          </a:p>
          <a:p>
            <a:pPr marL="457200" indent="-457200">
              <a:buFont typeface="Arial" panose="020B0604020202020204" pitchFamily="34" charset="0"/>
              <a:buChar char="•"/>
            </a:pPr>
            <a:r>
              <a:rPr lang="en-US" altLang="zh-TW" dirty="0">
                <a:solidFill>
                  <a:schemeClr val="tx1"/>
                </a:solidFill>
              </a:rPr>
              <a:t>Different locations and time frames</a:t>
            </a:r>
          </a:p>
          <a:p>
            <a:pPr marL="457200" indent="-457200">
              <a:buFont typeface="Arial" panose="020B0604020202020204" pitchFamily="34" charset="0"/>
              <a:buChar char="•"/>
            </a:pPr>
            <a:r>
              <a:rPr lang="en-US" altLang="zh-TW" dirty="0">
                <a:solidFill>
                  <a:schemeClr val="tx1"/>
                </a:solidFill>
              </a:rPr>
              <a:t>Missing value from some locations from different data sources</a:t>
            </a:r>
          </a:p>
          <a:p>
            <a:pPr marL="457200" indent="-457200">
              <a:buFont typeface="Arial" panose="020B0604020202020204" pitchFamily="34" charset="0"/>
              <a:buChar char="•"/>
            </a:pPr>
            <a:endParaRPr lang="en-US" altLang="zh-TW" dirty="0">
              <a:solidFill>
                <a:schemeClr val="tx1"/>
              </a:solidFill>
            </a:endParaRPr>
          </a:p>
          <a:p>
            <a:pPr marL="571500" indent="-571500">
              <a:buFont typeface="Arial" panose="020B0604020202020204" pitchFamily="34" charset="0"/>
              <a:buChar char="•"/>
            </a:pPr>
            <a:endParaRPr lang="en-US" altLang="zh-TW" dirty="0"/>
          </a:p>
          <a:p>
            <a:pPr marL="571500" indent="-571500">
              <a:buFont typeface="Arial" panose="020B0604020202020204" pitchFamily="34" charset="0"/>
              <a:buChar char="•"/>
            </a:pPr>
            <a:endParaRPr lang="en-US" altLang="zh-TW" dirty="0">
              <a:solidFill>
                <a:schemeClr val="accent6"/>
              </a:solidFill>
            </a:endParaRP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27</a:t>
            </a:fld>
            <a:endParaRPr lang="en-US" dirty="0"/>
          </a:p>
        </p:txBody>
      </p:sp>
    </p:spTree>
    <p:extLst>
      <p:ext uri="{BB962C8B-B14F-4D97-AF65-F5344CB8AC3E}">
        <p14:creationId xmlns:p14="http://schemas.microsoft.com/office/powerpoint/2010/main" val="2130081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3662373" y="598822"/>
            <a:ext cx="10688933" cy="1531620"/>
          </a:xfrm>
          <a:noFill/>
        </p:spPr>
        <p:txBody>
          <a:bodyPr/>
          <a:lstStyle/>
          <a:p>
            <a:r>
              <a:rPr lang="en-US" altLang="zh-TW" b="1" spc="600" dirty="0">
                <a:solidFill>
                  <a:schemeClr val="tx2"/>
                </a:solidFill>
                <a:latin typeface="+mj-lt"/>
              </a:rPr>
              <a:t>CONCLUSIONS &amp; RECOMMENDATIONS</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5799039"/>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lang="en-US" altLang="zh-TW" dirty="0">
                <a:solidFill>
                  <a:schemeClr val="tx1"/>
                </a:solidFill>
              </a:rPr>
              <a:t>This data set does provide useful insights into real estate values and reasonable predictive power</a:t>
            </a:r>
          </a:p>
          <a:p>
            <a:pPr marL="571500" indent="-571500">
              <a:buFont typeface="Arial" panose="020B0604020202020204" pitchFamily="34" charset="0"/>
              <a:buChar char="•"/>
            </a:pPr>
            <a:r>
              <a:rPr lang="en-US" altLang="zh-TW" dirty="0">
                <a:solidFill>
                  <a:schemeClr val="tx1"/>
                </a:solidFill>
              </a:rPr>
              <a:t> There are many more data sets out there that could be useful to add to increase the power of this insight:</a:t>
            </a:r>
          </a:p>
          <a:p>
            <a:pPr marL="1257209" lvl="1" indent="-571500">
              <a:buFont typeface="Arial" panose="020B0604020202020204" pitchFamily="34" charset="0"/>
              <a:buChar char="•"/>
            </a:pPr>
            <a:r>
              <a:rPr lang="en-US" altLang="zh-TW" sz="1800" dirty="0">
                <a:solidFill>
                  <a:schemeClr val="tx1"/>
                </a:solidFill>
              </a:rPr>
              <a:t>More census data like commute time and income disparity metrics</a:t>
            </a:r>
          </a:p>
          <a:p>
            <a:pPr marL="1257209" lvl="1" indent="-571500">
              <a:buFont typeface="Arial" panose="020B0604020202020204" pitchFamily="34" charset="0"/>
              <a:buChar char="•"/>
            </a:pPr>
            <a:r>
              <a:rPr lang="en-US" altLang="zh-TW" sz="1800" dirty="0"/>
              <a:t>Crime data</a:t>
            </a:r>
          </a:p>
          <a:p>
            <a:pPr marL="1257209" lvl="1" indent="-571500">
              <a:buFont typeface="Arial" panose="020B0604020202020204" pitchFamily="34" charset="0"/>
              <a:buChar char="•"/>
            </a:pPr>
            <a:r>
              <a:rPr lang="en-US" altLang="zh-TW" sz="1800" dirty="0"/>
              <a:t>Economic information</a:t>
            </a:r>
          </a:p>
          <a:p>
            <a:pPr marL="1257209" lvl="1" indent="-571500">
              <a:buFont typeface="Arial" panose="020B0604020202020204" pitchFamily="34" charset="0"/>
              <a:buChar char="•"/>
            </a:pPr>
            <a:r>
              <a:rPr lang="en-US" altLang="zh-TW" sz="1800" dirty="0">
                <a:solidFill>
                  <a:schemeClr val="tx1"/>
                </a:solidFill>
              </a:rPr>
              <a:t>Climate data</a:t>
            </a:r>
            <a:endParaRPr lang="en-US" altLang="zh-TW" sz="1800" dirty="0"/>
          </a:p>
          <a:p>
            <a:pPr marL="571500" indent="-571500">
              <a:buFont typeface="Arial" panose="020B0604020202020204" pitchFamily="34" charset="0"/>
              <a:buChar char="•"/>
            </a:pPr>
            <a:r>
              <a:rPr lang="en-US" altLang="zh-TW" dirty="0">
                <a:solidFill>
                  <a:schemeClr val="tx1"/>
                </a:solidFill>
              </a:rPr>
              <a:t>There is more analysis to be done on the trends in this data, including how valuable is momentum in housing markets</a:t>
            </a:r>
          </a:p>
          <a:p>
            <a:pPr marL="457200" indent="-457200">
              <a:buFont typeface="Arial" panose="020B0604020202020204" pitchFamily="34" charset="0"/>
              <a:buChar char="•"/>
            </a:pPr>
            <a:endParaRPr lang="en-US" altLang="zh-TW" dirty="0">
              <a:solidFill>
                <a:schemeClr val="tx1"/>
              </a:solidFill>
            </a:endParaRPr>
          </a:p>
          <a:p>
            <a:pPr marL="571500" indent="-571500">
              <a:buFont typeface="Arial" panose="020B0604020202020204" pitchFamily="34" charset="0"/>
              <a:buChar char="•"/>
            </a:pPr>
            <a:endParaRPr lang="en-US" altLang="zh-TW" dirty="0"/>
          </a:p>
          <a:p>
            <a:pPr marL="571500" indent="-571500">
              <a:buFont typeface="Arial" panose="020B0604020202020204" pitchFamily="34" charset="0"/>
              <a:buChar char="•"/>
            </a:pPr>
            <a:endParaRPr lang="en-US" altLang="zh-TW" dirty="0">
              <a:solidFill>
                <a:schemeClr val="accent6"/>
              </a:solidFill>
            </a:endParaRP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28</a:t>
            </a:fld>
            <a:endParaRPr lang="en-US" dirty="0"/>
          </a:p>
        </p:txBody>
      </p:sp>
    </p:spTree>
    <p:extLst>
      <p:ext uri="{BB962C8B-B14F-4D97-AF65-F5344CB8AC3E}">
        <p14:creationId xmlns:p14="http://schemas.microsoft.com/office/powerpoint/2010/main" val="208539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3662373" y="598822"/>
            <a:ext cx="10688933" cy="1531620"/>
          </a:xfrm>
          <a:noFill/>
        </p:spPr>
        <p:txBody>
          <a:bodyPr/>
          <a:lstStyle/>
          <a:p>
            <a:r>
              <a:rPr lang="en-US" altLang="zh-TW" b="1" spc="600" dirty="0">
                <a:solidFill>
                  <a:schemeClr val="tx2"/>
                </a:solidFill>
                <a:latin typeface="+mj-lt"/>
              </a:rPr>
              <a:t>LESSONS LEARNED</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5799039"/>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lang="en-US" altLang="zh-TW" dirty="0">
                <a:solidFill>
                  <a:schemeClr val="tx1"/>
                </a:solidFill>
              </a:rPr>
              <a:t>Uploading data straight from CSV files using Python is much faster than using MySQL Workbench import wizard</a:t>
            </a:r>
          </a:p>
          <a:p>
            <a:pPr marL="571500" indent="-571500">
              <a:buFont typeface="Arial" panose="020B0604020202020204" pitchFamily="34" charset="0"/>
              <a:buChar char="•"/>
            </a:pPr>
            <a:r>
              <a:rPr lang="en-US" altLang="zh-TW" dirty="0">
                <a:solidFill>
                  <a:schemeClr val="tx1"/>
                </a:solidFill>
              </a:rPr>
              <a:t>ETL and the beginning portion of the data pipeline was the most time consuming part</a:t>
            </a:r>
          </a:p>
          <a:p>
            <a:pPr marL="1257209" lvl="1" indent="-571500">
              <a:buFont typeface="Arial" panose="020B0604020202020204" pitchFamily="34" charset="0"/>
              <a:buChar char="•"/>
            </a:pPr>
            <a:r>
              <a:rPr lang="en-US" altLang="zh-TW" sz="1800" dirty="0">
                <a:solidFill>
                  <a:schemeClr val="tx1"/>
                </a:solidFill>
              </a:rPr>
              <a:t>It helps to have good data before you sta</a:t>
            </a:r>
            <a:r>
              <a:rPr lang="en-US" altLang="zh-TW" sz="1800" dirty="0"/>
              <a:t>rt analyzing it</a:t>
            </a:r>
          </a:p>
          <a:p>
            <a:pPr marL="571500" indent="-571500">
              <a:buFont typeface="Arial" panose="020B0604020202020204" pitchFamily="34" charset="0"/>
              <a:buChar char="•"/>
            </a:pPr>
            <a:r>
              <a:rPr lang="en-US" altLang="zh-TW" dirty="0">
                <a:solidFill>
                  <a:schemeClr val="tx1"/>
                </a:solidFill>
              </a:rPr>
              <a:t>Define goals more specifically up front</a:t>
            </a:r>
          </a:p>
          <a:p>
            <a:pPr marL="571500" indent="-571500">
              <a:buFont typeface="Arial" panose="020B0604020202020204" pitchFamily="34" charset="0"/>
              <a:buChar char="•"/>
            </a:pPr>
            <a:endParaRPr lang="en-US" altLang="zh-TW" dirty="0">
              <a:solidFill>
                <a:schemeClr val="tx1"/>
              </a:solidFill>
            </a:endParaRPr>
          </a:p>
          <a:p>
            <a:pPr marL="457200" indent="-457200">
              <a:buFont typeface="Arial" panose="020B0604020202020204" pitchFamily="34" charset="0"/>
              <a:buChar char="•"/>
            </a:pPr>
            <a:endParaRPr lang="en-US" altLang="zh-TW" dirty="0">
              <a:solidFill>
                <a:schemeClr val="tx1"/>
              </a:solidFill>
            </a:endParaRPr>
          </a:p>
          <a:p>
            <a:pPr marL="571500" indent="-571500">
              <a:buFont typeface="Arial" panose="020B0604020202020204" pitchFamily="34" charset="0"/>
              <a:buChar char="•"/>
            </a:pPr>
            <a:endParaRPr lang="en-US" altLang="zh-TW" dirty="0"/>
          </a:p>
          <a:p>
            <a:pPr marL="571500" indent="-571500">
              <a:buFont typeface="Arial" panose="020B0604020202020204" pitchFamily="34" charset="0"/>
              <a:buChar char="•"/>
            </a:pPr>
            <a:endParaRPr lang="en-US" altLang="zh-TW" dirty="0">
              <a:solidFill>
                <a:schemeClr val="accent6"/>
              </a:solidFill>
            </a:endParaRP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29</a:t>
            </a:fld>
            <a:endParaRPr lang="en-US" dirty="0"/>
          </a:p>
        </p:txBody>
      </p:sp>
    </p:spTree>
    <p:extLst>
      <p:ext uri="{BB962C8B-B14F-4D97-AF65-F5344CB8AC3E}">
        <p14:creationId xmlns:p14="http://schemas.microsoft.com/office/powerpoint/2010/main" val="364432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59BA3"/>
        </a:solidFill>
        <a:effectLst/>
      </p:bgPr>
    </p:bg>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p:nvPr>
        </p:nvSpPr>
        <p:spPr>
          <a:xfrm>
            <a:off x="6243121" y="2460102"/>
            <a:ext cx="5754856" cy="1239243"/>
          </a:xfrm>
        </p:spPr>
        <p:txBody>
          <a:bodyPr/>
          <a:lstStyle/>
          <a:p>
            <a:r>
              <a:rPr lang="en-US" altLang="zh-TW" sz="6000" b="1" spc="600" dirty="0">
                <a:latin typeface="+mj-lt"/>
                <a:cs typeface="Arial" panose="020B0604020202020204" pitchFamily="34" charset="0"/>
              </a:rPr>
              <a:t>EXECUTIVE SUMMARY</a:t>
            </a:r>
            <a:endParaRPr kumimoji="1" lang="ja-JP" altLang="en-US" sz="6000" spc="600" dirty="0">
              <a:latin typeface="+mj-lt"/>
            </a:endParaRPr>
          </a:p>
        </p:txBody>
      </p:sp>
      <p:sp>
        <p:nvSpPr>
          <p:cNvPr id="6" name="テキスト プレースホルダー 5"/>
          <p:cNvSpPr>
            <a:spLocks noGrp="1"/>
          </p:cNvSpPr>
          <p:nvPr>
            <p:ph type="body" sz="quarter" idx="12"/>
          </p:nvPr>
        </p:nvSpPr>
        <p:spPr>
          <a:xfrm>
            <a:off x="3209867" y="4514380"/>
            <a:ext cx="11868257" cy="4143376"/>
          </a:xfrm>
        </p:spPr>
        <p:txBody>
          <a:bodyPr>
            <a:normAutofit/>
          </a:bodyPr>
          <a:lstStyle/>
          <a:p>
            <a:pPr algn="just"/>
            <a:r>
              <a:rPr lang="en-US" altLang="zh-TW" sz="4400" b="1" dirty="0">
                <a:latin typeface="+mj-lt"/>
              </a:rPr>
              <a:t>Combine historical census data, including median income and population growth, with </a:t>
            </a:r>
            <a:r>
              <a:rPr lang="en-US" altLang="zh-TW" sz="4400" b="1" dirty="0"/>
              <a:t>mortgage rates and</a:t>
            </a:r>
            <a:r>
              <a:rPr lang="en-US" altLang="zh-TW" sz="4400" b="1" dirty="0">
                <a:latin typeface="+mj-lt"/>
              </a:rPr>
              <a:t> housing sales data to forecast future real estate prices within a given geographic area.</a:t>
            </a:r>
            <a:endParaRPr lang="en-US" altLang="zh-TW" sz="4400" dirty="0">
              <a:latin typeface="+mj-lt"/>
            </a:endParaRPr>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4" b="64"/>
          <a:stretch>
            <a:fillRect/>
          </a:stretch>
        </p:blipFill>
        <p:spPr>
          <a:xfrm>
            <a:off x="8524375" y="1150521"/>
            <a:ext cx="1239243" cy="1239243"/>
          </a:xfrm>
        </p:spPr>
      </p:pic>
      <p:sp>
        <p:nvSpPr>
          <p:cNvPr id="5" name="Content Placeholder 2">
            <a:extLst>
              <a:ext uri="{FF2B5EF4-FFF2-40B4-BE49-F238E27FC236}">
                <a16:creationId xmlns:a16="http://schemas.microsoft.com/office/drawing/2014/main" id="{2B93466B-4C29-4E5B-88C2-C231353DC483}"/>
              </a:ext>
            </a:extLst>
          </p:cNvPr>
          <p:cNvSpPr txBox="1">
            <a:spLocks/>
          </p:cNvSpPr>
          <p:nvPr/>
        </p:nvSpPr>
        <p:spPr>
          <a:xfrm>
            <a:off x="6226645" y="9825731"/>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Tree>
    <p:extLst>
      <p:ext uri="{BB962C8B-B14F-4D97-AF65-F5344CB8AC3E}">
        <p14:creationId xmlns:p14="http://schemas.microsoft.com/office/powerpoint/2010/main" val="88440090"/>
      </p:ext>
    </p:extLst>
  </p:cSld>
  <p:clrMapOvr>
    <a:masterClrMapping/>
  </p:clrMapOvr>
  <mc:AlternateContent xmlns:mc="http://schemas.openxmlformats.org/markup-compatibility/2006" xmlns:p14="http://schemas.microsoft.com/office/powerpoint/2010/main">
    <mc:Choice Requires="p14">
      <p:transition p14:dur="0" advTm="2568"/>
    </mc:Choice>
    <mc:Fallback xmlns="">
      <p:transition advTm="25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23">
            <a:extLst>
              <a:ext uri="{FF2B5EF4-FFF2-40B4-BE49-F238E27FC236}">
                <a16:creationId xmlns:a16="http://schemas.microsoft.com/office/drawing/2014/main" id="{3E978AC0-3D2A-47A3-961E-48B057BCBAF1}"/>
              </a:ext>
            </a:extLst>
          </p:cNvPr>
          <p:cNvSpPr>
            <a:spLocks noGrp="1"/>
          </p:cNvSpPr>
          <p:nvPr>
            <p:ph type="body" sz="quarter" idx="14"/>
          </p:nvPr>
        </p:nvSpPr>
        <p:spPr>
          <a:xfrm>
            <a:off x="3662373" y="598822"/>
            <a:ext cx="10688933" cy="1531620"/>
          </a:xfrm>
          <a:noFill/>
        </p:spPr>
        <p:txBody>
          <a:bodyPr/>
          <a:lstStyle/>
          <a:p>
            <a:r>
              <a:rPr lang="en-US" altLang="zh-TW" b="1" spc="600" dirty="0">
                <a:solidFill>
                  <a:schemeClr val="tx2"/>
                </a:solidFill>
                <a:latin typeface="+mj-lt"/>
              </a:rPr>
              <a:t>REFERENCES</a:t>
            </a:r>
          </a:p>
        </p:txBody>
      </p:sp>
      <p:sp>
        <p:nvSpPr>
          <p:cNvPr id="7" name="文字版面配置區 6">
            <a:extLst>
              <a:ext uri="{FF2B5EF4-FFF2-40B4-BE49-F238E27FC236}">
                <a16:creationId xmlns:a16="http://schemas.microsoft.com/office/drawing/2014/main" id="{D667AAB2-4348-4686-BA87-C0375CD01403}"/>
              </a:ext>
            </a:extLst>
          </p:cNvPr>
          <p:cNvSpPr txBox="1">
            <a:spLocks/>
          </p:cNvSpPr>
          <p:nvPr/>
        </p:nvSpPr>
        <p:spPr>
          <a:xfrm>
            <a:off x="2424762" y="2693065"/>
            <a:ext cx="14566236" cy="5799039"/>
          </a:xfrm>
          <a:prstGeom prst="rect">
            <a:avLst/>
          </a:prstGeom>
          <a:no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lang="en-US" altLang="zh-TW" dirty="0">
                <a:solidFill>
                  <a:schemeClr val="tx1"/>
                </a:solidFill>
              </a:rPr>
              <a:t>Zillow Research Data</a:t>
            </a:r>
          </a:p>
          <a:p>
            <a:pPr marL="1257209" lvl="1" indent="-571500">
              <a:buFont typeface="Arial" panose="020B0604020202020204" pitchFamily="34" charset="0"/>
              <a:buChar char="•"/>
            </a:pPr>
            <a:r>
              <a:rPr lang="en-US" sz="1800" dirty="0">
                <a:hlinkClick r:id="rId2"/>
              </a:rPr>
              <a:t>https://www.zillow.com/research/data/</a:t>
            </a:r>
            <a:endParaRPr lang="en-US" altLang="zh-TW" sz="1800" dirty="0">
              <a:solidFill>
                <a:schemeClr val="tx1"/>
              </a:solidFill>
            </a:endParaRPr>
          </a:p>
          <a:p>
            <a:pPr marL="571500" indent="-571500">
              <a:buFont typeface="Arial" panose="020B0604020202020204" pitchFamily="34" charset="0"/>
              <a:buChar char="•"/>
            </a:pPr>
            <a:r>
              <a:rPr lang="en-US" altLang="zh-TW" dirty="0">
                <a:solidFill>
                  <a:schemeClr val="tx1"/>
                </a:solidFill>
              </a:rPr>
              <a:t>US Census American Community Survey 5 Year Data</a:t>
            </a:r>
          </a:p>
          <a:p>
            <a:pPr marL="1257209" lvl="1" indent="-571500">
              <a:buFont typeface="Arial" panose="020B0604020202020204" pitchFamily="34" charset="0"/>
              <a:buChar char="•"/>
            </a:pPr>
            <a:r>
              <a:rPr lang="en-US" sz="1800" dirty="0">
                <a:hlinkClick r:id="rId3"/>
              </a:rPr>
              <a:t>https://www.census.gov/data/developers/data-sets/acs-5year.html</a:t>
            </a:r>
            <a:endParaRPr lang="en-US" altLang="zh-TW" sz="1800" dirty="0">
              <a:solidFill>
                <a:schemeClr val="tx1"/>
              </a:solidFill>
            </a:endParaRPr>
          </a:p>
          <a:p>
            <a:pPr marL="571500" indent="-571500">
              <a:buFont typeface="Arial" panose="020B0604020202020204" pitchFamily="34" charset="0"/>
              <a:buChar char="•"/>
            </a:pPr>
            <a:r>
              <a:rPr lang="en-US" altLang="zh-TW" dirty="0">
                <a:solidFill>
                  <a:schemeClr val="tx1"/>
                </a:solidFill>
              </a:rPr>
              <a:t>Data.gov FIPS</a:t>
            </a:r>
          </a:p>
          <a:p>
            <a:pPr marL="1257209" lvl="1" indent="-571500">
              <a:buFont typeface="Arial" panose="020B0604020202020204" pitchFamily="34" charset="0"/>
              <a:buChar char="•"/>
            </a:pPr>
            <a:r>
              <a:rPr lang="en-US" sz="1800" dirty="0">
                <a:hlinkClick r:id="rId4"/>
              </a:rPr>
              <a:t>https://catalog.data.gov/dataset?tags=fips</a:t>
            </a:r>
            <a:endParaRPr lang="en-US" altLang="zh-TW" sz="1800" dirty="0">
              <a:solidFill>
                <a:schemeClr val="tx1"/>
              </a:solidFill>
            </a:endParaRPr>
          </a:p>
          <a:p>
            <a:pPr marL="571500" indent="-571500">
              <a:buFont typeface="Arial" panose="020B0604020202020204" pitchFamily="34" charset="0"/>
              <a:buChar char="•"/>
            </a:pPr>
            <a:r>
              <a:rPr lang="en-US" altLang="zh-TW" dirty="0">
                <a:solidFill>
                  <a:schemeClr val="tx1"/>
                </a:solidFill>
              </a:rPr>
              <a:t>KESE Index</a:t>
            </a:r>
          </a:p>
          <a:p>
            <a:pPr marL="1257209" lvl="1" indent="-571500">
              <a:buFont typeface="Arial" panose="020B0604020202020204" pitchFamily="34" charset="0"/>
              <a:buChar char="•"/>
            </a:pPr>
            <a:r>
              <a:rPr lang="en-US" sz="1800" dirty="0">
                <a:hlinkClick r:id="rId5"/>
              </a:rPr>
              <a:t>https://indicators.kauffman.org/</a:t>
            </a:r>
            <a:endParaRPr lang="en-US" altLang="zh-TW" sz="1800" dirty="0">
              <a:solidFill>
                <a:schemeClr val="tx1"/>
              </a:solidFill>
            </a:endParaRPr>
          </a:p>
          <a:p>
            <a:pPr marL="571500" indent="-571500">
              <a:buFont typeface="Arial" panose="020B0604020202020204" pitchFamily="34" charset="0"/>
              <a:buChar char="•"/>
            </a:pPr>
            <a:endParaRPr lang="en-US" altLang="zh-TW" dirty="0">
              <a:solidFill>
                <a:schemeClr val="tx1"/>
              </a:solidFill>
            </a:endParaRPr>
          </a:p>
          <a:p>
            <a:pPr marL="457200" indent="-457200">
              <a:buFont typeface="Arial" panose="020B0604020202020204" pitchFamily="34" charset="0"/>
              <a:buChar char="•"/>
            </a:pPr>
            <a:endParaRPr lang="en-US" altLang="zh-TW" dirty="0">
              <a:solidFill>
                <a:schemeClr val="tx1"/>
              </a:solidFill>
            </a:endParaRPr>
          </a:p>
          <a:p>
            <a:pPr marL="571500" indent="-571500">
              <a:buFont typeface="Arial" panose="020B0604020202020204" pitchFamily="34" charset="0"/>
              <a:buChar char="•"/>
            </a:pPr>
            <a:endParaRPr lang="en-US" altLang="zh-TW" dirty="0"/>
          </a:p>
          <a:p>
            <a:pPr marL="571500" indent="-571500">
              <a:buFont typeface="Arial" panose="020B0604020202020204" pitchFamily="34" charset="0"/>
              <a:buChar char="•"/>
            </a:pPr>
            <a:endParaRPr lang="en-US" altLang="zh-TW" dirty="0">
              <a:solidFill>
                <a:schemeClr val="accent6"/>
              </a:solidFill>
            </a:endParaRPr>
          </a:p>
        </p:txBody>
      </p:sp>
      <p:sp>
        <p:nvSpPr>
          <p:cNvPr id="6" name="Content Placeholder 2">
            <a:extLst>
              <a:ext uri="{FF2B5EF4-FFF2-40B4-BE49-F238E27FC236}">
                <a16:creationId xmlns:a16="http://schemas.microsoft.com/office/drawing/2014/main" id="{D71C258D-9340-4FBD-88C4-7625F6C02C1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8" name="投影片編號版面配置區 3">
            <a:extLst>
              <a:ext uri="{FF2B5EF4-FFF2-40B4-BE49-F238E27FC236}">
                <a16:creationId xmlns:a16="http://schemas.microsoft.com/office/drawing/2014/main" id="{44AFC9A1-3525-45BB-B694-6262572C0CAD}"/>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30</a:t>
            </a:fld>
            <a:endParaRPr lang="en-US" dirty="0"/>
          </a:p>
        </p:txBody>
      </p:sp>
    </p:spTree>
    <p:extLst>
      <p:ext uri="{BB962C8B-B14F-4D97-AF65-F5344CB8AC3E}">
        <p14:creationId xmlns:p14="http://schemas.microsoft.com/office/powerpoint/2010/main" val="3196419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Thank you!</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Any questions?</a:t>
            </a:r>
            <a:endParaRPr kumimoji="1" lang="ja-JP" altLang="en-US" dirty="0"/>
          </a:p>
        </p:txBody>
      </p:sp>
      <p:sp>
        <p:nvSpPr>
          <p:cNvPr id="3" name="文字版面配置區 2">
            <a:extLst>
              <a:ext uri="{FF2B5EF4-FFF2-40B4-BE49-F238E27FC236}">
                <a16:creationId xmlns:a16="http://schemas.microsoft.com/office/drawing/2014/main" id="{CD6B471F-35B7-42F4-8425-07BA42C8B2BD}"/>
              </a:ext>
            </a:extLst>
          </p:cNvPr>
          <p:cNvSpPr>
            <a:spLocks noGrp="1"/>
          </p:cNvSpPr>
          <p:nvPr>
            <p:ph type="body" sz="quarter" idx="12"/>
          </p:nvPr>
        </p:nvSpPr>
        <p:spPr>
          <a:xfrm>
            <a:off x="3192167" y="6093732"/>
            <a:ext cx="11887200" cy="1654996"/>
          </a:xfrm>
        </p:spPr>
        <p:txBody>
          <a:bodyPr/>
          <a:lstStyle/>
          <a:p>
            <a:endParaRPr lang="zh-TW" altLang="en-US" dirty="0"/>
          </a:p>
        </p:txBody>
      </p:sp>
      <p:sp>
        <p:nvSpPr>
          <p:cNvPr id="10" name="Content Placeholder 2">
            <a:extLst>
              <a:ext uri="{FF2B5EF4-FFF2-40B4-BE49-F238E27FC236}">
                <a16:creationId xmlns:a16="http://schemas.microsoft.com/office/drawing/2014/main" id="{DEE6F26F-6AB6-4C98-8003-4365AE97CE6E}"/>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6" name="投影片編號版面配置區 3">
            <a:extLst>
              <a:ext uri="{FF2B5EF4-FFF2-40B4-BE49-F238E27FC236}">
                <a16:creationId xmlns:a16="http://schemas.microsoft.com/office/drawing/2014/main" id="{7360BB6D-F630-4483-923A-00ACE378DFCC}"/>
              </a:ext>
            </a:extLst>
          </p:cNvPr>
          <p:cNvSpPr txBox="1">
            <a:spLocks/>
          </p:cNvSpPr>
          <p:nvPr/>
        </p:nvSpPr>
        <p:spPr>
          <a:xfrm>
            <a:off x="17110075" y="9599613"/>
            <a:ext cx="1177925" cy="488950"/>
          </a:xfrm>
          <a:prstGeom prst="rect">
            <a:avLst/>
          </a:prstGeom>
        </p:spPr>
        <p:txBody>
          <a:bodyPr vert="horz" lIns="91440" tIns="45720" rIns="91440" bIns="45720" rtlCol="0" anchor="ctr"/>
          <a:lstStyle>
            <a:defPPr>
              <a:defRPr lang="en-US"/>
            </a:defPPr>
            <a:lvl1pPr marL="0" algn="l" defTabSz="1371600" rtl="0" eaLnBrk="1" latinLnBrk="0" hangingPunct="1">
              <a:defRPr sz="2400" kern="1200">
                <a:solidFill>
                  <a:schemeClr val="tx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03EB59E2-90B9-4CD3-AC74-D672227E13C3}" type="slidenum">
              <a:rPr lang="en-US" smtClean="0"/>
              <a:pPr/>
              <a:t>31</a:t>
            </a:fld>
            <a:endParaRPr lang="en-US"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4="http://schemas.microsoft.com/office/powerpoint/2010/main">
    <mc:Choice Requires="p14">
      <p:transition p14:dur="0" advTm="13544"/>
    </mc:Choice>
    <mc:Fallback xmlns="">
      <p:transition advTm="135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版面配置區 14">
            <a:extLst>
              <a:ext uri="{FF2B5EF4-FFF2-40B4-BE49-F238E27FC236}">
                <a16:creationId xmlns:a16="http://schemas.microsoft.com/office/drawing/2014/main" id="{48D8491F-338D-4BEE-B3D7-619866ABC343}"/>
              </a:ext>
            </a:extLst>
          </p:cNvPr>
          <p:cNvPicPr>
            <a:picLocks noGrp="1" noChangeAspect="1"/>
          </p:cNvPicPr>
          <p:nvPr>
            <p:ph type="pic" sz="quarter" idx="10"/>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t="5007" b="5007"/>
          <a:stretch>
            <a:fillRect/>
          </a:stretch>
        </p:blipFill>
        <p:spPr/>
      </p:pic>
      <p:sp>
        <p:nvSpPr>
          <p:cNvPr id="3" name="テキスト プレースホルダー 2"/>
          <p:cNvSpPr>
            <a:spLocks noGrp="1"/>
          </p:cNvSpPr>
          <p:nvPr>
            <p:ph type="body" sz="quarter" idx="11"/>
          </p:nvPr>
        </p:nvSpPr>
        <p:spPr>
          <a:xfrm>
            <a:off x="2649412" y="0"/>
            <a:ext cx="13106400" cy="10285413"/>
          </a:xfrm>
          <a:solidFill>
            <a:schemeClr val="bg1">
              <a:alpha val="89000"/>
            </a:schemeClr>
          </a:solidFill>
        </p:spPr>
        <p:txBody>
          <a:bodyPr/>
          <a:lstStyle/>
          <a:p>
            <a:endParaRPr kumimoji="1" lang="ja-JP" altLang="en-US" dirty="0">
              <a:solidFill>
                <a:schemeClr val="tx1"/>
              </a:solidFill>
            </a:endParaRPr>
          </a:p>
        </p:txBody>
      </p:sp>
      <p:sp>
        <p:nvSpPr>
          <p:cNvPr id="5" name="テキスト プレースホルダー 4"/>
          <p:cNvSpPr>
            <a:spLocks noGrp="1"/>
          </p:cNvSpPr>
          <p:nvPr>
            <p:ph type="body" sz="quarter" idx="15"/>
          </p:nvPr>
        </p:nvSpPr>
        <p:spPr>
          <a:xfrm>
            <a:off x="3094897" y="2317061"/>
            <a:ext cx="11746522" cy="7362860"/>
          </a:xfrm>
          <a:noFill/>
        </p:spPr>
        <p:txBody>
          <a:bodyPr>
            <a:normAutofit lnSpcReduction="10000"/>
          </a:bodyPr>
          <a:lstStyle/>
          <a:p>
            <a:pPr marL="1257209" lvl="1" indent="-571500">
              <a:lnSpc>
                <a:spcPct val="100000"/>
              </a:lnSpc>
              <a:buFont typeface="Arial" panose="020B0604020202020204" pitchFamily="34" charset="0"/>
              <a:buChar char="•"/>
            </a:pPr>
            <a:r>
              <a:rPr lang="en-US" altLang="zh-TW" sz="4400" dirty="0">
                <a:latin typeface="+mj-lt"/>
              </a:rPr>
              <a:t>Real estate companies can use this data to target markets for acquisitions, renovations, etc.</a:t>
            </a:r>
          </a:p>
          <a:p>
            <a:pPr marL="1257209" lvl="1" indent="-571500">
              <a:lnSpc>
                <a:spcPct val="100000"/>
              </a:lnSpc>
              <a:buFont typeface="Arial" panose="020B0604020202020204" pitchFamily="34" charset="0"/>
              <a:buChar char="•"/>
            </a:pPr>
            <a:r>
              <a:rPr lang="en-US" altLang="zh-TW" sz="4400" dirty="0">
                <a:latin typeface="+mj-lt"/>
              </a:rPr>
              <a:t>Buyers can use this model to get a sense of past, current, and future market state in a given geographic area.</a:t>
            </a:r>
          </a:p>
          <a:p>
            <a:pPr marL="1257209" lvl="1" indent="-571500">
              <a:lnSpc>
                <a:spcPct val="100000"/>
              </a:lnSpc>
              <a:buFont typeface="Arial" panose="020B0604020202020204" pitchFamily="34" charset="0"/>
              <a:buChar char="•"/>
            </a:pPr>
            <a:r>
              <a:rPr lang="en-US" altLang="zh-TW" sz="4400" dirty="0">
                <a:latin typeface="+mj-lt"/>
              </a:rPr>
              <a:t>Companies can use data to locate areas for current and future physical storefront construction in a market matching or trending towards ideal customer demographic profile(s).</a:t>
            </a:r>
          </a:p>
        </p:txBody>
      </p:sp>
      <p:sp>
        <p:nvSpPr>
          <p:cNvPr id="4" name="テキスト プレースホルダー 3"/>
          <p:cNvSpPr>
            <a:spLocks noGrp="1"/>
          </p:cNvSpPr>
          <p:nvPr>
            <p:ph type="body" sz="quarter" idx="14"/>
          </p:nvPr>
        </p:nvSpPr>
        <p:spPr>
          <a:xfrm>
            <a:off x="2642383" y="1"/>
            <a:ext cx="13106400" cy="2039814"/>
          </a:xfrm>
          <a:solidFill>
            <a:srgbClr val="759BA3"/>
          </a:solidFill>
        </p:spPr>
        <p:txBody>
          <a:bodyPr anchor="ctr"/>
          <a:lstStyle/>
          <a:p>
            <a:pPr algn="ctr"/>
            <a:r>
              <a:rPr lang="en-US" altLang="ja-JP" sz="6000" b="1" spc="600" dirty="0">
                <a:latin typeface="+mj-lt"/>
                <a:ea typeface="AR ADGothicJP Medium" panose="020B0609000000000000" pitchFamily="49" charset="-128"/>
                <a:cs typeface="Arial" panose="020B0604020202020204" pitchFamily="34" charset="0"/>
              </a:rPr>
              <a:t>BUSINESS USE CASE</a:t>
            </a:r>
            <a:endParaRPr kumimoji="1" lang="ja-JP" altLang="en-US" sz="6000" b="1" spc="600" dirty="0">
              <a:latin typeface="+mj-lt"/>
              <a:ea typeface="AR ADGothicJP Medium" panose="020B0609000000000000" pitchFamily="49" charset="-128"/>
              <a:cs typeface="Arial" panose="020B0604020202020204" pitchFamily="34" charset="0"/>
            </a:endParaRPr>
          </a:p>
        </p:txBody>
      </p:sp>
      <p:sp>
        <p:nvSpPr>
          <p:cNvPr id="6" name="Content Placeholder 2">
            <a:extLst>
              <a:ext uri="{FF2B5EF4-FFF2-40B4-BE49-F238E27FC236}">
                <a16:creationId xmlns:a16="http://schemas.microsoft.com/office/drawing/2014/main" id="{BF837978-2580-411C-9A4B-34B847259970}"/>
              </a:ext>
            </a:extLst>
          </p:cNvPr>
          <p:cNvSpPr txBox="1">
            <a:spLocks/>
          </p:cNvSpPr>
          <p:nvPr/>
        </p:nvSpPr>
        <p:spPr>
          <a:xfrm>
            <a:off x="6285262" y="9724867"/>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Tree>
    <p:extLst>
      <p:ext uri="{BB962C8B-B14F-4D97-AF65-F5344CB8AC3E}">
        <p14:creationId xmlns:p14="http://schemas.microsoft.com/office/powerpoint/2010/main" val="3702602141"/>
      </p:ext>
    </p:extLst>
  </p:cSld>
  <p:clrMapOvr>
    <a:masterClrMapping/>
  </p:clrMapOvr>
  <mc:AlternateContent xmlns:mc="http://schemas.openxmlformats.org/markup-compatibility/2006" xmlns:p14="http://schemas.microsoft.com/office/powerpoint/2010/main">
    <mc:Choice Requires="p14">
      <p:transition p14:dur="0" advTm="4886"/>
    </mc:Choice>
    <mc:Fallback xmlns="">
      <p:transition advTm="48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圖片版面配置區 4">
            <a:extLst>
              <a:ext uri="{FF2B5EF4-FFF2-40B4-BE49-F238E27FC236}">
                <a16:creationId xmlns:a16="http://schemas.microsoft.com/office/drawing/2014/main" id="{0CF2D9C5-CC97-484C-859E-A80A9240AFAD}"/>
              </a:ext>
            </a:extLst>
          </p:cNvPr>
          <p:cNvSpPr>
            <a:spLocks noGrp="1"/>
          </p:cNvSpPr>
          <p:nvPr>
            <p:ph type="pic" sz="quarter" idx="10"/>
          </p:nvPr>
        </p:nvSpPr>
        <p:spPr/>
      </p:sp>
      <p:pic>
        <p:nvPicPr>
          <p:cNvPr id="11" name="圖片版面配置區 14">
            <a:extLst>
              <a:ext uri="{FF2B5EF4-FFF2-40B4-BE49-F238E27FC236}">
                <a16:creationId xmlns:a16="http://schemas.microsoft.com/office/drawing/2014/main" id="{A3A955B0-ED0C-4A72-B7C7-6F4A920B1408}"/>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t="5007" b="5007"/>
          <a:stretch/>
        </p:blipFill>
        <p:spPr>
          <a:xfrm>
            <a:off x="0" y="0"/>
            <a:ext cx="18288000" cy="10285413"/>
          </a:xfrm>
          <a:prstGeom prst="rect">
            <a:avLst/>
          </a:prstGeom>
        </p:spPr>
      </p:pic>
      <p:sp>
        <p:nvSpPr>
          <p:cNvPr id="3" name="Text Placeholder 2">
            <a:extLst>
              <a:ext uri="{FF2B5EF4-FFF2-40B4-BE49-F238E27FC236}">
                <a16:creationId xmlns:a16="http://schemas.microsoft.com/office/drawing/2014/main" id="{B875E2A5-9BE0-4E6B-99DD-95467C679832}"/>
              </a:ext>
            </a:extLst>
          </p:cNvPr>
          <p:cNvSpPr>
            <a:spLocks noGrp="1"/>
          </p:cNvSpPr>
          <p:nvPr>
            <p:ph type="body" sz="quarter" idx="11"/>
          </p:nvPr>
        </p:nvSpPr>
        <p:spPr>
          <a:xfrm>
            <a:off x="9143999" y="-2"/>
            <a:ext cx="9144000" cy="10285413"/>
          </a:xfrm>
          <a:solidFill>
            <a:srgbClr val="759BA3">
              <a:alpha val="89020"/>
            </a:srgbClr>
          </a:solidFill>
        </p:spPr>
        <p:txBody>
          <a:bodyPr/>
          <a:lstStyle/>
          <a:p>
            <a:endParaRPr lang="en-US" dirty="0"/>
          </a:p>
        </p:txBody>
      </p:sp>
      <p:sp>
        <p:nvSpPr>
          <p:cNvPr id="4" name="Text Placeholder 3">
            <a:extLst>
              <a:ext uri="{FF2B5EF4-FFF2-40B4-BE49-F238E27FC236}">
                <a16:creationId xmlns:a16="http://schemas.microsoft.com/office/drawing/2014/main" id="{28C13EA6-9372-4C10-8D79-CF436C2C590F}"/>
              </a:ext>
            </a:extLst>
          </p:cNvPr>
          <p:cNvSpPr>
            <a:spLocks noGrp="1"/>
          </p:cNvSpPr>
          <p:nvPr>
            <p:ph type="body" sz="quarter" idx="14"/>
          </p:nvPr>
        </p:nvSpPr>
        <p:spPr>
          <a:xfrm>
            <a:off x="10763399" y="2215606"/>
            <a:ext cx="4868880" cy="3849189"/>
          </a:xfrm>
        </p:spPr>
        <p:txBody>
          <a:bodyPr/>
          <a:lstStyle/>
          <a:p>
            <a:r>
              <a:rPr lang="en-US" altLang="zh-TW" spc="600" dirty="0"/>
              <a:t>RESEARCH </a:t>
            </a:r>
          </a:p>
          <a:p>
            <a:r>
              <a:rPr lang="en-US" altLang="zh-TW" spc="600" dirty="0"/>
              <a:t>OBJECTIVES</a:t>
            </a:r>
          </a:p>
        </p:txBody>
      </p:sp>
      <p:sp>
        <p:nvSpPr>
          <p:cNvPr id="6" name="Text Placeholder 5">
            <a:extLst>
              <a:ext uri="{FF2B5EF4-FFF2-40B4-BE49-F238E27FC236}">
                <a16:creationId xmlns:a16="http://schemas.microsoft.com/office/drawing/2014/main" id="{21DECEF4-4927-4F47-AAF9-834D32230D34}"/>
              </a:ext>
            </a:extLst>
          </p:cNvPr>
          <p:cNvSpPr>
            <a:spLocks noGrp="1"/>
          </p:cNvSpPr>
          <p:nvPr>
            <p:ph type="body" sz="quarter" idx="16"/>
          </p:nvPr>
        </p:nvSpPr>
        <p:spPr>
          <a:solidFill>
            <a:srgbClr val="759BA3">
              <a:alpha val="80000"/>
            </a:srgbClr>
          </a:solidFill>
        </p:spPr>
        <p:txBody>
          <a:bodyPr/>
          <a:lstStyle/>
          <a:p>
            <a:endParaRPr lang="en-US" dirty="0"/>
          </a:p>
        </p:txBody>
      </p:sp>
      <p:sp>
        <p:nvSpPr>
          <p:cNvPr id="7" name="Text Placeholder 6">
            <a:extLst>
              <a:ext uri="{FF2B5EF4-FFF2-40B4-BE49-F238E27FC236}">
                <a16:creationId xmlns:a16="http://schemas.microsoft.com/office/drawing/2014/main" id="{2E658ED7-3F69-45D4-B79A-FC437DD87366}"/>
              </a:ext>
            </a:extLst>
          </p:cNvPr>
          <p:cNvSpPr>
            <a:spLocks noGrp="1"/>
          </p:cNvSpPr>
          <p:nvPr>
            <p:ph type="body" sz="quarter" idx="17"/>
          </p:nvPr>
        </p:nvSpPr>
        <p:spPr>
          <a:solidFill>
            <a:srgbClr val="759BA3">
              <a:alpha val="80000"/>
            </a:srgbClr>
          </a:solidFill>
        </p:spPr>
        <p:txBody>
          <a:bodyPr/>
          <a:lstStyle/>
          <a:p>
            <a:endParaRPr lang="en-US" dirty="0"/>
          </a:p>
        </p:txBody>
      </p:sp>
      <p:sp>
        <p:nvSpPr>
          <p:cNvPr id="8" name="Text Placeholder 7">
            <a:extLst>
              <a:ext uri="{FF2B5EF4-FFF2-40B4-BE49-F238E27FC236}">
                <a16:creationId xmlns:a16="http://schemas.microsoft.com/office/drawing/2014/main" id="{1D3254CB-8815-4446-A764-42320FC6A589}"/>
              </a:ext>
            </a:extLst>
          </p:cNvPr>
          <p:cNvSpPr>
            <a:spLocks noGrp="1"/>
          </p:cNvSpPr>
          <p:nvPr>
            <p:ph type="body" sz="quarter" idx="18"/>
          </p:nvPr>
        </p:nvSpPr>
        <p:spPr>
          <a:solidFill>
            <a:srgbClr val="759BA3">
              <a:alpha val="80000"/>
            </a:srgbClr>
          </a:solidFill>
        </p:spPr>
        <p:txBody>
          <a:bodyPr/>
          <a:lstStyle/>
          <a:p>
            <a:endParaRPr lang="en-US" dirty="0"/>
          </a:p>
        </p:txBody>
      </p:sp>
      <p:sp>
        <p:nvSpPr>
          <p:cNvPr id="9" name="Text Placeholder 8">
            <a:extLst>
              <a:ext uri="{FF2B5EF4-FFF2-40B4-BE49-F238E27FC236}">
                <a16:creationId xmlns:a16="http://schemas.microsoft.com/office/drawing/2014/main" id="{821FD62D-4790-4E81-A5EE-EC075300FAA0}"/>
              </a:ext>
            </a:extLst>
          </p:cNvPr>
          <p:cNvSpPr>
            <a:spLocks noGrp="1"/>
          </p:cNvSpPr>
          <p:nvPr>
            <p:ph type="body" sz="quarter" idx="19"/>
          </p:nvPr>
        </p:nvSpPr>
        <p:spPr>
          <a:solidFill>
            <a:srgbClr val="759BA3">
              <a:alpha val="80000"/>
            </a:srgbClr>
          </a:solidFill>
        </p:spPr>
        <p:txBody>
          <a:bodyPr/>
          <a:lstStyle/>
          <a:p>
            <a:endParaRPr lang="en-US"/>
          </a:p>
        </p:txBody>
      </p:sp>
    </p:spTree>
    <p:extLst>
      <p:ext uri="{BB962C8B-B14F-4D97-AF65-F5344CB8AC3E}">
        <p14:creationId xmlns:p14="http://schemas.microsoft.com/office/powerpoint/2010/main" val="327899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版面配置區 14">
            <a:extLst>
              <a:ext uri="{FF2B5EF4-FFF2-40B4-BE49-F238E27FC236}">
                <a16:creationId xmlns:a16="http://schemas.microsoft.com/office/drawing/2014/main" id="{48D8491F-338D-4BEE-B3D7-619866ABC343}"/>
              </a:ext>
            </a:extLst>
          </p:cNvPr>
          <p:cNvPicPr>
            <a:picLocks noGrp="1" noChangeAspect="1"/>
          </p:cNvPicPr>
          <p:nvPr>
            <p:ph type="pic" sz="quarter" idx="10"/>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t="5007" b="5007"/>
          <a:stretch>
            <a:fillRect/>
          </a:stretch>
        </p:blipFill>
        <p:spPr/>
      </p:pic>
      <p:sp>
        <p:nvSpPr>
          <p:cNvPr id="3" name="テキスト プレースホルダー 2"/>
          <p:cNvSpPr>
            <a:spLocks noGrp="1"/>
          </p:cNvSpPr>
          <p:nvPr>
            <p:ph type="body" sz="quarter" idx="11"/>
          </p:nvPr>
        </p:nvSpPr>
        <p:spPr>
          <a:xfrm>
            <a:off x="2649412" y="0"/>
            <a:ext cx="13106400" cy="10285413"/>
          </a:xfrm>
          <a:solidFill>
            <a:schemeClr val="bg1">
              <a:alpha val="89000"/>
            </a:schemeClr>
          </a:solidFill>
        </p:spPr>
        <p:txBody>
          <a:bodyPr/>
          <a:lstStyle/>
          <a:p>
            <a:endParaRPr kumimoji="1" lang="ja-JP" altLang="en-US" dirty="0">
              <a:solidFill>
                <a:schemeClr val="tx1"/>
              </a:solidFill>
            </a:endParaRPr>
          </a:p>
        </p:txBody>
      </p:sp>
      <p:sp>
        <p:nvSpPr>
          <p:cNvPr id="5" name="テキスト プレースホルダー 4"/>
          <p:cNvSpPr>
            <a:spLocks noGrp="1"/>
          </p:cNvSpPr>
          <p:nvPr>
            <p:ph type="body" sz="quarter" idx="15"/>
          </p:nvPr>
        </p:nvSpPr>
        <p:spPr>
          <a:xfrm>
            <a:off x="3094897" y="2317061"/>
            <a:ext cx="11746522" cy="7362860"/>
          </a:xfrm>
          <a:noFill/>
        </p:spPr>
        <p:txBody>
          <a:bodyPr>
            <a:normAutofit/>
          </a:bodyPr>
          <a:lstStyle/>
          <a:p>
            <a:pPr marL="1257209" lvl="1" indent="-571500">
              <a:lnSpc>
                <a:spcPct val="100000"/>
              </a:lnSpc>
              <a:buFont typeface="Arial" panose="020B0604020202020204" pitchFamily="34" charset="0"/>
              <a:buChar char="•"/>
            </a:pPr>
            <a:r>
              <a:rPr lang="en-US" altLang="zh-TW" sz="4400" dirty="0">
                <a:latin typeface="+mj-lt"/>
              </a:rPr>
              <a:t>Build an automated ETL pipeline to capture and join Census and Zillow data sets</a:t>
            </a:r>
          </a:p>
          <a:p>
            <a:pPr marL="1257209" lvl="1" indent="-571500">
              <a:lnSpc>
                <a:spcPct val="100000"/>
              </a:lnSpc>
              <a:buFont typeface="Arial" panose="020B0604020202020204" pitchFamily="34" charset="0"/>
              <a:buChar char="•"/>
            </a:pPr>
            <a:r>
              <a:rPr lang="en-US" altLang="zh-TW" sz="4400" dirty="0">
                <a:latin typeface="+mj-lt"/>
              </a:rPr>
              <a:t>Produce a well thought out data warehouse to meet high level analysis needs</a:t>
            </a:r>
          </a:p>
          <a:p>
            <a:pPr marL="1257209" lvl="1" indent="-571500">
              <a:lnSpc>
                <a:spcPct val="100000"/>
              </a:lnSpc>
              <a:buFont typeface="Arial" panose="020B0604020202020204" pitchFamily="34" charset="0"/>
              <a:buChar char="•"/>
            </a:pPr>
            <a:r>
              <a:rPr lang="en-US" altLang="zh-TW" sz="4400" dirty="0">
                <a:latin typeface="+mj-lt"/>
              </a:rPr>
              <a:t>Prove the business usefulness of this data by producing a simple predictive model</a:t>
            </a:r>
          </a:p>
        </p:txBody>
      </p:sp>
      <p:sp>
        <p:nvSpPr>
          <p:cNvPr id="4" name="テキスト プレースホルダー 3"/>
          <p:cNvSpPr>
            <a:spLocks noGrp="1"/>
          </p:cNvSpPr>
          <p:nvPr>
            <p:ph type="body" sz="quarter" idx="14"/>
          </p:nvPr>
        </p:nvSpPr>
        <p:spPr>
          <a:xfrm>
            <a:off x="2642383" y="1"/>
            <a:ext cx="13106400" cy="2039814"/>
          </a:xfrm>
          <a:solidFill>
            <a:srgbClr val="759BA3"/>
          </a:solidFill>
        </p:spPr>
        <p:txBody>
          <a:bodyPr anchor="ctr"/>
          <a:lstStyle/>
          <a:p>
            <a:pPr algn="ctr"/>
            <a:r>
              <a:rPr lang="en-US" altLang="ja-JP" sz="6000" b="1" spc="600" dirty="0">
                <a:latin typeface="+mj-lt"/>
                <a:ea typeface="AR ADGothicJP Medium" panose="020B0609000000000000" pitchFamily="49" charset="-128"/>
                <a:cs typeface="Arial" panose="020B0604020202020204" pitchFamily="34" charset="0"/>
              </a:rPr>
              <a:t>GOALS</a:t>
            </a:r>
            <a:endParaRPr kumimoji="1" lang="ja-JP" altLang="en-US" sz="6000" b="1" spc="600" dirty="0">
              <a:latin typeface="+mj-lt"/>
              <a:ea typeface="AR ADGothicJP Medium" panose="020B0609000000000000" pitchFamily="49" charset="-128"/>
              <a:cs typeface="Arial" panose="020B0604020202020204" pitchFamily="34" charset="0"/>
            </a:endParaRPr>
          </a:p>
        </p:txBody>
      </p:sp>
      <p:sp>
        <p:nvSpPr>
          <p:cNvPr id="6" name="Content Placeholder 2">
            <a:extLst>
              <a:ext uri="{FF2B5EF4-FFF2-40B4-BE49-F238E27FC236}">
                <a16:creationId xmlns:a16="http://schemas.microsoft.com/office/drawing/2014/main" id="{BF837978-2580-411C-9A4B-34B847259970}"/>
              </a:ext>
            </a:extLst>
          </p:cNvPr>
          <p:cNvSpPr txBox="1">
            <a:spLocks/>
          </p:cNvSpPr>
          <p:nvPr/>
        </p:nvSpPr>
        <p:spPr>
          <a:xfrm>
            <a:off x="6285262" y="9724867"/>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Tree>
    <p:extLst>
      <p:ext uri="{BB962C8B-B14F-4D97-AF65-F5344CB8AC3E}">
        <p14:creationId xmlns:p14="http://schemas.microsoft.com/office/powerpoint/2010/main" val="3328375186"/>
      </p:ext>
    </p:extLst>
  </p:cSld>
  <p:clrMapOvr>
    <a:masterClrMapping/>
  </p:clrMapOvr>
  <mc:AlternateContent xmlns:mc="http://schemas.openxmlformats.org/markup-compatibility/2006" xmlns:p14="http://schemas.microsoft.com/office/powerpoint/2010/main">
    <mc:Choice Requires="p14">
      <p:transition p14:dur="0" advTm="4886"/>
    </mc:Choice>
    <mc:Fallback xmlns="">
      <p:transition advTm="488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版面配置區 3">
            <a:extLst>
              <a:ext uri="{FF2B5EF4-FFF2-40B4-BE49-F238E27FC236}">
                <a16:creationId xmlns:a16="http://schemas.microsoft.com/office/drawing/2014/main" id="{64CEC9A7-3624-4E3E-83A9-06B6161F4586}"/>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t="11103" b="11103"/>
          <a:stretch>
            <a:fillRect/>
          </a:stretch>
        </p:blipFill>
        <p:spPr>
          <a:xfrm>
            <a:off x="8018264" y="2926180"/>
            <a:ext cx="10276169" cy="5779453"/>
          </a:xfrm>
          <a:prstGeom prst="rect">
            <a:avLst/>
          </a:prstGeom>
          <a:solidFill>
            <a:schemeClr val="accent1">
              <a:lumMod val="20000"/>
              <a:lumOff val="80000"/>
            </a:schemeClr>
          </a:solidFill>
        </p:spPr>
      </p:pic>
      <p:pic>
        <p:nvPicPr>
          <p:cNvPr id="42" name="圖片版面配置區 3">
            <a:extLst>
              <a:ext uri="{FF2B5EF4-FFF2-40B4-BE49-F238E27FC236}">
                <a16:creationId xmlns:a16="http://schemas.microsoft.com/office/drawing/2014/main" id="{756A2520-BC79-4794-A610-6BACF9EA6159}"/>
              </a:ext>
            </a:extLst>
          </p:cNvPr>
          <p:cNvPicPr>
            <a:picLocks noGrp="1" noChangeAspect="1"/>
          </p:cNvPicPr>
          <p:nvPr>
            <p:ph type="pic" sz="quarter" idx="10"/>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t="11103" b="11103"/>
          <a:stretch>
            <a:fillRect/>
          </a:stretch>
        </p:blipFill>
        <p:spPr>
          <a:xfrm>
            <a:off x="0" y="2935569"/>
            <a:ext cx="10276169" cy="5779453"/>
          </a:xfrm>
        </p:spPr>
      </p:pic>
      <p:grpSp>
        <p:nvGrpSpPr>
          <p:cNvPr id="41" name="群組 40">
            <a:extLst>
              <a:ext uri="{FF2B5EF4-FFF2-40B4-BE49-F238E27FC236}">
                <a16:creationId xmlns:a16="http://schemas.microsoft.com/office/drawing/2014/main" id="{C4086688-4D3E-4575-B9C7-4006D23EA684}"/>
              </a:ext>
            </a:extLst>
          </p:cNvPr>
          <p:cNvGrpSpPr/>
          <p:nvPr/>
        </p:nvGrpSpPr>
        <p:grpSpPr>
          <a:xfrm>
            <a:off x="3685736" y="2920329"/>
            <a:ext cx="11136351" cy="5799038"/>
            <a:chOff x="3259016" y="2920329"/>
            <a:chExt cx="11136351" cy="5799038"/>
          </a:xfrm>
        </p:grpSpPr>
        <p:sp>
          <p:nvSpPr>
            <p:cNvPr id="27" name="Content Placeholder 2">
              <a:extLst>
                <a:ext uri="{FF2B5EF4-FFF2-40B4-BE49-F238E27FC236}">
                  <a16:creationId xmlns:a16="http://schemas.microsoft.com/office/drawing/2014/main" id="{DD9A3DDA-1F99-4A47-A055-EE9C407FD15C}"/>
                </a:ext>
              </a:extLst>
            </p:cNvPr>
            <p:cNvSpPr txBox="1">
              <a:spLocks/>
            </p:cNvSpPr>
            <p:nvPr/>
          </p:nvSpPr>
          <p:spPr>
            <a:xfrm>
              <a:off x="3259016" y="2920329"/>
              <a:ext cx="11136351" cy="5799038"/>
            </a:xfrm>
            <a:prstGeom prst="rect">
              <a:avLst/>
            </a:prstGeom>
            <a:solidFill>
              <a:srgbClr val="759BA3"/>
            </a:solidFill>
          </p:spPr>
          <p:txBody>
            <a:bodyPr>
              <a:no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endParaRPr lang="en-US" altLang="zh-TW" sz="4400" dirty="0">
                <a:solidFill>
                  <a:schemeClr val="bg1"/>
                </a:solidFill>
                <a:latin typeface="+mj-lt"/>
              </a:endParaRPr>
            </a:p>
          </p:txBody>
        </p:sp>
        <p:grpSp>
          <p:nvGrpSpPr>
            <p:cNvPr id="40" name="群組 39">
              <a:extLst>
                <a:ext uri="{FF2B5EF4-FFF2-40B4-BE49-F238E27FC236}">
                  <a16:creationId xmlns:a16="http://schemas.microsoft.com/office/drawing/2014/main" id="{2C4193E0-4E73-4135-A5A9-28A2D804141F}"/>
                </a:ext>
              </a:extLst>
            </p:cNvPr>
            <p:cNvGrpSpPr/>
            <p:nvPr/>
          </p:nvGrpSpPr>
          <p:grpSpPr>
            <a:xfrm>
              <a:off x="3826978" y="3696957"/>
              <a:ext cx="618989" cy="3743038"/>
              <a:chOff x="3826978" y="3696957"/>
              <a:chExt cx="618989" cy="3743038"/>
            </a:xfrm>
          </p:grpSpPr>
          <p:pic>
            <p:nvPicPr>
              <p:cNvPr id="37" name="図プレースホルダー 33">
                <a:extLst>
                  <a:ext uri="{FF2B5EF4-FFF2-40B4-BE49-F238E27FC236}">
                    <a16:creationId xmlns:a16="http://schemas.microsoft.com/office/drawing/2014/main" id="{1D2EA83B-E4AE-4AC8-8D09-B92FC569B9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826978" y="3696957"/>
                <a:ext cx="618989" cy="618989"/>
              </a:xfrm>
              <a:prstGeom prst="rect">
                <a:avLst/>
              </a:prstGeom>
            </p:spPr>
          </p:pic>
          <p:pic>
            <p:nvPicPr>
              <p:cNvPr id="38" name="図プレースホルダー 33">
                <a:extLst>
                  <a:ext uri="{FF2B5EF4-FFF2-40B4-BE49-F238E27FC236}">
                    <a16:creationId xmlns:a16="http://schemas.microsoft.com/office/drawing/2014/main" id="{69231C0B-C49A-4793-99AE-D015592A9E5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826978" y="5294131"/>
                <a:ext cx="618989" cy="618989"/>
              </a:xfrm>
              <a:prstGeom prst="rect">
                <a:avLst/>
              </a:prstGeom>
            </p:spPr>
          </p:pic>
          <p:pic>
            <p:nvPicPr>
              <p:cNvPr id="39" name="図プレースホルダー 33">
                <a:extLst>
                  <a:ext uri="{FF2B5EF4-FFF2-40B4-BE49-F238E27FC236}">
                    <a16:creationId xmlns:a16="http://schemas.microsoft.com/office/drawing/2014/main" id="{04EE8E1B-8854-4927-B455-0D4CBCEA41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857959" y="6851987"/>
                <a:ext cx="588008" cy="588008"/>
              </a:xfrm>
              <a:prstGeom prst="rect">
                <a:avLst/>
              </a:prstGeom>
            </p:spPr>
          </p:pic>
        </p:grpSp>
      </p:grpSp>
      <p:sp>
        <p:nvSpPr>
          <p:cNvPr id="24" name="文字版面配置區 23">
            <a:extLst>
              <a:ext uri="{FF2B5EF4-FFF2-40B4-BE49-F238E27FC236}">
                <a16:creationId xmlns:a16="http://schemas.microsoft.com/office/drawing/2014/main" id="{2734C31F-7E6D-4754-AE13-B70AE95A878F}"/>
              </a:ext>
            </a:extLst>
          </p:cNvPr>
          <p:cNvSpPr>
            <a:spLocks noGrp="1"/>
          </p:cNvSpPr>
          <p:nvPr>
            <p:ph type="body" sz="quarter" idx="14"/>
          </p:nvPr>
        </p:nvSpPr>
        <p:spPr>
          <a:xfrm>
            <a:off x="3685737" y="1022716"/>
            <a:ext cx="11136350" cy="1395502"/>
          </a:xfrm>
          <a:noFill/>
        </p:spPr>
        <p:txBody>
          <a:bodyPr/>
          <a:lstStyle/>
          <a:p>
            <a:r>
              <a:rPr lang="en-US" altLang="zh-TW" sz="6000" b="1" spc="600" dirty="0">
                <a:solidFill>
                  <a:schemeClr val="tx2"/>
                </a:solidFill>
                <a:latin typeface="+mj-lt"/>
              </a:rPr>
              <a:t>ANALYSIS NEEDS</a:t>
            </a:r>
          </a:p>
        </p:txBody>
      </p:sp>
      <p:sp>
        <p:nvSpPr>
          <p:cNvPr id="4" name="投影片編號版面配置區 3">
            <a:extLst>
              <a:ext uri="{FF2B5EF4-FFF2-40B4-BE49-F238E27FC236}">
                <a16:creationId xmlns:a16="http://schemas.microsoft.com/office/drawing/2014/main" id="{2CE74C88-65FB-478C-9EF6-BCF30F2104FA}"/>
              </a:ext>
            </a:extLst>
          </p:cNvPr>
          <p:cNvSpPr>
            <a:spLocks noGrp="1"/>
          </p:cNvSpPr>
          <p:nvPr>
            <p:ph type="sldNum" sz="quarter" idx="4294967295"/>
          </p:nvPr>
        </p:nvSpPr>
        <p:spPr>
          <a:xfrm>
            <a:off x="17110075" y="9599613"/>
            <a:ext cx="1177925" cy="488950"/>
          </a:xfrm>
          <a:prstGeom prst="rect">
            <a:avLst/>
          </a:prstGeom>
        </p:spPr>
        <p:txBody>
          <a:bodyPr/>
          <a:lstStyle/>
          <a:p>
            <a:fld id="{03EB59E2-90B9-4CD3-AC74-D672227E13C3}" type="slidenum">
              <a:rPr lang="en-US" smtClean="0"/>
              <a:pPr/>
              <a:t>7</a:t>
            </a:fld>
            <a:endParaRPr lang="en-US" dirty="0"/>
          </a:p>
        </p:txBody>
      </p:sp>
      <p:sp>
        <p:nvSpPr>
          <p:cNvPr id="36" name="文字版面配置區 6">
            <a:extLst>
              <a:ext uri="{FF2B5EF4-FFF2-40B4-BE49-F238E27FC236}">
                <a16:creationId xmlns:a16="http://schemas.microsoft.com/office/drawing/2014/main" id="{A4319F57-95EC-4937-AC7B-00063F4C7FCA}"/>
              </a:ext>
            </a:extLst>
          </p:cNvPr>
          <p:cNvSpPr txBox="1">
            <a:spLocks/>
          </p:cNvSpPr>
          <p:nvPr/>
        </p:nvSpPr>
        <p:spPr>
          <a:xfrm>
            <a:off x="5380190" y="3238280"/>
            <a:ext cx="8621225" cy="5799039"/>
          </a:xfrm>
          <a:prstGeom prst="rect">
            <a:avLst/>
          </a:prstGeom>
          <a:noFill/>
        </p:spPr>
        <p:txBody>
          <a:bodyPr>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sz="3600" dirty="0">
                <a:solidFill>
                  <a:schemeClr val="bg1"/>
                </a:solidFill>
              </a:rPr>
              <a:t>Demographic and income-level changes per geographic area over time.</a:t>
            </a:r>
          </a:p>
          <a:p>
            <a:r>
              <a:rPr lang="en-US" altLang="zh-TW" sz="3600" dirty="0">
                <a:solidFill>
                  <a:schemeClr val="bg1"/>
                </a:solidFill>
              </a:rPr>
              <a:t>Housing pricing data per geographic area over time.</a:t>
            </a:r>
          </a:p>
          <a:p>
            <a:r>
              <a:rPr lang="en-US" altLang="zh-TW" sz="3600" dirty="0">
                <a:solidFill>
                  <a:schemeClr val="bg1"/>
                </a:solidFill>
              </a:rPr>
              <a:t>Potential correlations between two data sets to create predictive model(s).</a:t>
            </a:r>
          </a:p>
          <a:p>
            <a:endParaRPr lang="en-US" altLang="zh-TW" sz="3600" dirty="0">
              <a:solidFill>
                <a:schemeClr val="bg1"/>
              </a:solidFill>
            </a:endParaRPr>
          </a:p>
        </p:txBody>
      </p:sp>
      <p:sp>
        <p:nvSpPr>
          <p:cNvPr id="13" name="Content Placeholder 2">
            <a:extLst>
              <a:ext uri="{FF2B5EF4-FFF2-40B4-BE49-F238E27FC236}">
                <a16:creationId xmlns:a16="http://schemas.microsoft.com/office/drawing/2014/main" id="{B1476351-D4B2-4155-8B82-3D7D8B5AC377}"/>
              </a:ext>
            </a:extLst>
          </p:cNvPr>
          <p:cNvSpPr txBox="1">
            <a:spLocks/>
          </p:cNvSpPr>
          <p:nvPr/>
        </p:nvSpPr>
        <p:spPr>
          <a:xfrm>
            <a:off x="11275376" y="9701458"/>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Tree>
    <p:extLst>
      <p:ext uri="{BB962C8B-B14F-4D97-AF65-F5344CB8AC3E}">
        <p14:creationId xmlns:p14="http://schemas.microsoft.com/office/powerpoint/2010/main" val="100377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329036-F76D-4594-9EBE-A1819931DF4E}"/>
              </a:ext>
            </a:extLst>
          </p:cNvPr>
          <p:cNvSpPr>
            <a:spLocks noGrp="1"/>
          </p:cNvSpPr>
          <p:nvPr>
            <p:ph type="ftr" sz="quarter" idx="10"/>
          </p:nvPr>
        </p:nvSpPr>
        <p:spPr>
          <a:xfrm>
            <a:off x="10938668" y="9570771"/>
            <a:ext cx="6172200" cy="547603"/>
          </a:xfrm>
        </p:spPr>
        <p:txBody>
          <a:bodyPr/>
          <a:lstStyle/>
          <a:p>
            <a:r>
              <a:rPr lang="en-US" altLang="zh-TW" dirty="0">
                <a:solidFill>
                  <a:schemeClr val="accent4">
                    <a:lumMod val="50000"/>
                  </a:schemeClr>
                </a:solidFill>
              </a:rPr>
              <a:t>University of Chicago </a:t>
            </a:r>
            <a:r>
              <a:rPr lang="en-US" altLang="zh-TW" dirty="0" err="1">
                <a:solidFill>
                  <a:schemeClr val="accent4">
                    <a:lumMod val="50000"/>
                  </a:schemeClr>
                </a:solidFill>
              </a:rPr>
              <a:t>MScA</a:t>
            </a:r>
            <a:r>
              <a:rPr lang="en-US" altLang="zh-TW" dirty="0">
                <a:solidFill>
                  <a:schemeClr val="accent4">
                    <a:lumMod val="50000"/>
                  </a:schemeClr>
                </a:solidFill>
              </a:rPr>
              <a:t> JUNE 2019 </a:t>
            </a:r>
          </a:p>
        </p:txBody>
      </p:sp>
      <p:sp>
        <p:nvSpPr>
          <p:cNvPr id="3" name="Slide Number Placeholder 2">
            <a:extLst>
              <a:ext uri="{FF2B5EF4-FFF2-40B4-BE49-F238E27FC236}">
                <a16:creationId xmlns:a16="http://schemas.microsoft.com/office/drawing/2014/main" id="{63BF4A65-6B69-4D98-A1C2-F4FAEA6312F6}"/>
              </a:ext>
            </a:extLst>
          </p:cNvPr>
          <p:cNvSpPr>
            <a:spLocks noGrp="1"/>
          </p:cNvSpPr>
          <p:nvPr>
            <p:ph type="sldNum" sz="quarter" idx="11"/>
          </p:nvPr>
        </p:nvSpPr>
        <p:spPr/>
        <p:txBody>
          <a:bodyPr/>
          <a:lstStyle/>
          <a:p>
            <a:fld id="{03EB59E2-90B9-4CD3-AC74-D672227E13C3}" type="slidenum">
              <a:rPr lang="en-US" smtClean="0"/>
              <a:pPr/>
              <a:t>8</a:t>
            </a:fld>
            <a:endParaRPr lang="en-US" dirty="0"/>
          </a:p>
        </p:txBody>
      </p:sp>
      <p:sp>
        <p:nvSpPr>
          <p:cNvPr id="5" name="Text Placeholder 4">
            <a:extLst>
              <a:ext uri="{FF2B5EF4-FFF2-40B4-BE49-F238E27FC236}">
                <a16:creationId xmlns:a16="http://schemas.microsoft.com/office/drawing/2014/main" id="{74E21D76-E59A-4681-B81D-B2C448692C08}"/>
              </a:ext>
            </a:extLst>
          </p:cNvPr>
          <p:cNvSpPr>
            <a:spLocks noGrp="1"/>
          </p:cNvSpPr>
          <p:nvPr>
            <p:ph type="body" sz="quarter" idx="13"/>
          </p:nvPr>
        </p:nvSpPr>
        <p:spPr>
          <a:xfrm>
            <a:off x="2857596" y="5755636"/>
            <a:ext cx="12572808" cy="691637"/>
          </a:xfrm>
        </p:spPr>
        <p:txBody>
          <a:bodyPr/>
          <a:lstStyle/>
          <a:p>
            <a:r>
              <a:rPr lang="en-US" sz="4800" dirty="0"/>
              <a:t>METHODOLOGY, TOOLS, AND CONSIDERATIONS</a:t>
            </a:r>
          </a:p>
        </p:txBody>
      </p:sp>
      <p:pic>
        <p:nvPicPr>
          <p:cNvPr id="8" name="圖片版面配置區 3">
            <a:extLst>
              <a:ext uri="{FF2B5EF4-FFF2-40B4-BE49-F238E27FC236}">
                <a16:creationId xmlns:a16="http://schemas.microsoft.com/office/drawing/2014/main" id="{C0CC5423-E6C9-48D0-B2E1-914B4789C751}"/>
              </a:ext>
            </a:extLst>
          </p:cNvPr>
          <p:cNvPicPr>
            <a:picLocks noGrp="1" noChangeAspect="1"/>
          </p:cNvPicPr>
          <p:nvPr>
            <p:ph type="pic" sz="quarter" idx="21"/>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t="17538" b="17538"/>
          <a:stretch>
            <a:fillRect/>
          </a:stretch>
        </p:blipFill>
        <p:spPr>
          <a:xfrm>
            <a:off x="5438775" y="1392238"/>
            <a:ext cx="7410450" cy="3478212"/>
          </a:xfrm>
        </p:spPr>
      </p:pic>
    </p:spTree>
    <p:extLst>
      <p:ext uri="{BB962C8B-B14F-4D97-AF65-F5344CB8AC3E}">
        <p14:creationId xmlns:p14="http://schemas.microsoft.com/office/powerpoint/2010/main" val="327762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normAutofit/>
          </a:bodyPr>
          <a:lstStyle/>
          <a:p>
            <a:r>
              <a:rPr kumimoji="1" lang="en-US" altLang="ja-JP" sz="4800" spc="600" dirty="0"/>
              <a:t>DATA SELECTED FOR ANALYSIS</a:t>
            </a:r>
            <a:endParaRPr kumimoji="1" lang="ja-JP" altLang="en-US" sz="4800" spc="600"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a:t>
            </a:fld>
            <a:endParaRPr lang="en-US" dirty="0"/>
          </a:p>
        </p:txBody>
      </p:sp>
      <p:pic>
        <p:nvPicPr>
          <p:cNvPr id="15" name="図プレースホルダー 1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6" name="図プレースホルダー 1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
        <p:nvSpPr>
          <p:cNvPr id="19" name="テキスト プレースホルダー 18"/>
          <p:cNvSpPr>
            <a:spLocks noGrp="1"/>
          </p:cNvSpPr>
          <p:nvPr>
            <p:ph type="body" sz="quarter" idx="17"/>
          </p:nvPr>
        </p:nvSpPr>
        <p:spPr>
          <a:xfrm>
            <a:off x="10235676" y="4633810"/>
            <a:ext cx="5827206" cy="747032"/>
          </a:xfrm>
        </p:spPr>
        <p:txBody>
          <a:bodyPr/>
          <a:lstStyle/>
          <a:p>
            <a:r>
              <a:rPr kumimoji="1" lang="en-US" altLang="ja-JP" spc="300" dirty="0"/>
              <a:t>POPULATION PROFILE</a:t>
            </a:r>
            <a:endParaRPr kumimoji="1" lang="ja-JP" altLang="en-US" spc="300" dirty="0"/>
          </a:p>
          <a:p>
            <a:endParaRPr kumimoji="1" lang="ja-JP" altLang="en-US" spc="300" dirty="0"/>
          </a:p>
        </p:txBody>
      </p:sp>
      <p:sp>
        <p:nvSpPr>
          <p:cNvPr id="20" name="テキスト プレースホルダー 19"/>
          <p:cNvSpPr>
            <a:spLocks noGrp="1"/>
          </p:cNvSpPr>
          <p:nvPr>
            <p:ph type="body" sz="quarter" idx="23"/>
          </p:nvPr>
        </p:nvSpPr>
        <p:spPr>
          <a:xfrm>
            <a:off x="11692371" y="7488429"/>
            <a:ext cx="4969758" cy="569833"/>
          </a:xfrm>
          <a:solidFill>
            <a:schemeClr val="accent4">
              <a:lumMod val="75000"/>
            </a:schemeClr>
          </a:solidFill>
        </p:spPr>
        <p:txBody>
          <a:bodyPr>
            <a:normAutofit/>
          </a:bodyPr>
          <a:lstStyle/>
          <a:p>
            <a:pPr algn="ctr"/>
            <a:r>
              <a:rPr kumimoji="1" lang="en-US" altLang="ja-JP" sz="2300" b="1" dirty="0">
                <a:solidFill>
                  <a:schemeClr val="bg1"/>
                </a:solidFill>
                <a:latin typeface="+mj-lt"/>
              </a:rPr>
              <a:t>Pop aged 3+ years enrolled in school</a:t>
            </a:r>
            <a:endParaRPr kumimoji="1" lang="ja-JP" altLang="en-US" sz="2300" b="1" dirty="0">
              <a:solidFill>
                <a:schemeClr val="bg1"/>
              </a:solidFill>
              <a:latin typeface="+mj-lt"/>
            </a:endParaRPr>
          </a:p>
        </p:txBody>
      </p:sp>
      <p:sp>
        <p:nvSpPr>
          <p:cNvPr id="21" name="テキスト プレースホルダー 20"/>
          <p:cNvSpPr>
            <a:spLocks noGrp="1"/>
          </p:cNvSpPr>
          <p:nvPr>
            <p:ph type="body" sz="quarter" idx="24"/>
          </p:nvPr>
        </p:nvSpPr>
        <p:spPr>
          <a:xfrm>
            <a:off x="2699495" y="2712646"/>
            <a:ext cx="5827206" cy="747032"/>
          </a:xfrm>
        </p:spPr>
        <p:txBody>
          <a:bodyPr/>
          <a:lstStyle/>
          <a:p>
            <a:r>
              <a:rPr kumimoji="1" lang="en-US" altLang="zh-TW" spc="300" dirty="0"/>
              <a:t>HOUSING</a:t>
            </a:r>
            <a:r>
              <a:rPr kumimoji="1" lang="zh-TW" altLang="en-US" spc="300" dirty="0"/>
              <a:t> </a:t>
            </a:r>
            <a:r>
              <a:rPr kumimoji="1" lang="en-US" altLang="zh-TW" spc="300" dirty="0"/>
              <a:t>MARKETS</a:t>
            </a:r>
            <a:endParaRPr kumimoji="1" lang="ja-JP" altLang="en-US" spc="300" dirty="0"/>
          </a:p>
        </p:txBody>
      </p:sp>
      <p:sp>
        <p:nvSpPr>
          <p:cNvPr id="22" name="テキスト プレースホルダー 21"/>
          <p:cNvSpPr>
            <a:spLocks noGrp="1"/>
          </p:cNvSpPr>
          <p:nvPr>
            <p:ph type="body" sz="quarter" idx="25"/>
          </p:nvPr>
        </p:nvSpPr>
        <p:spPr>
          <a:xfrm>
            <a:off x="11692371" y="6777452"/>
            <a:ext cx="4969757" cy="569834"/>
          </a:xfrm>
          <a:solidFill>
            <a:srgbClr val="6A8FA6"/>
          </a:solidFill>
        </p:spPr>
        <p:txBody>
          <a:bodyPr>
            <a:normAutofit/>
          </a:bodyPr>
          <a:lstStyle/>
          <a:p>
            <a:pPr algn="ctr"/>
            <a:r>
              <a:rPr kumimoji="1" lang="en-US" altLang="ja-JP" sz="2300" b="1" dirty="0">
                <a:solidFill>
                  <a:schemeClr val="bg1"/>
                </a:solidFill>
                <a:latin typeface="+mj-lt"/>
              </a:rPr>
              <a:t>Family, Non-family household</a:t>
            </a:r>
            <a:endParaRPr kumimoji="1" lang="ja-JP" altLang="en-US" sz="2300" b="1" dirty="0">
              <a:solidFill>
                <a:schemeClr val="bg1"/>
              </a:solidFill>
              <a:latin typeface="+mj-lt"/>
            </a:endParaRPr>
          </a:p>
        </p:txBody>
      </p:sp>
      <p:sp>
        <p:nvSpPr>
          <p:cNvPr id="23" name="テキスト プレースホルダー 22"/>
          <p:cNvSpPr>
            <a:spLocks noGrp="1"/>
          </p:cNvSpPr>
          <p:nvPr>
            <p:ph type="body" sz="quarter" idx="26"/>
          </p:nvPr>
        </p:nvSpPr>
        <p:spPr>
          <a:xfrm>
            <a:off x="889497" y="6244267"/>
            <a:ext cx="5827206" cy="747032"/>
          </a:xfrm>
        </p:spPr>
        <p:txBody>
          <a:bodyPr/>
          <a:lstStyle/>
          <a:p>
            <a:r>
              <a:rPr kumimoji="1" lang="en-US" altLang="ja-JP" spc="300" dirty="0"/>
              <a:t>ECONOMIC FACTORS</a:t>
            </a:r>
            <a:endParaRPr kumimoji="1" lang="ja-JP" altLang="en-US" spc="300" dirty="0"/>
          </a:p>
        </p:txBody>
      </p:sp>
      <p:pic>
        <p:nvPicPr>
          <p:cNvPr id="29" name="図プレースホルダー 2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
        <p:nvSpPr>
          <p:cNvPr id="14" name="Content Placeholder 2">
            <a:extLst>
              <a:ext uri="{FF2B5EF4-FFF2-40B4-BE49-F238E27FC236}">
                <a16:creationId xmlns:a16="http://schemas.microsoft.com/office/drawing/2014/main" id="{767B5FB4-B216-4256-80AD-820DF6CE3F6D}"/>
              </a:ext>
            </a:extLst>
          </p:cNvPr>
          <p:cNvSpPr txBox="1">
            <a:spLocks/>
          </p:cNvSpPr>
          <p:nvPr/>
        </p:nvSpPr>
        <p:spPr>
          <a:xfrm>
            <a:off x="12162018" y="9719302"/>
            <a:ext cx="5834699" cy="459682"/>
          </a:xfrm>
          <a:prstGeom prst="rect">
            <a:avLst/>
          </a:prstGeom>
          <a:noFill/>
        </p:spPr>
        <p:txBody>
          <a:bodyPr anchor="t">
            <a:normAutofit/>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lnSpc>
                <a:spcPct val="100000"/>
              </a:lnSpc>
            </a:pPr>
            <a:r>
              <a:rPr lang="en-US" altLang="zh-TW" sz="1600" dirty="0">
                <a:solidFill>
                  <a:schemeClr val="accent4">
                    <a:lumMod val="50000"/>
                  </a:schemeClr>
                </a:solidFill>
              </a:rPr>
              <a:t>University of Chicago </a:t>
            </a:r>
            <a:r>
              <a:rPr lang="en-US" altLang="zh-TW" sz="1600" dirty="0" err="1">
                <a:solidFill>
                  <a:schemeClr val="accent4">
                    <a:lumMod val="50000"/>
                  </a:schemeClr>
                </a:solidFill>
              </a:rPr>
              <a:t>MScA</a:t>
            </a:r>
            <a:r>
              <a:rPr lang="en-US" altLang="zh-TW" sz="1600" dirty="0">
                <a:solidFill>
                  <a:schemeClr val="accent4">
                    <a:lumMod val="50000"/>
                  </a:schemeClr>
                </a:solidFill>
              </a:rPr>
              <a:t> JUNE 2019 </a:t>
            </a:r>
          </a:p>
        </p:txBody>
      </p:sp>
      <p:sp>
        <p:nvSpPr>
          <p:cNvPr id="25" name="文字版面配置區 6">
            <a:extLst>
              <a:ext uri="{FF2B5EF4-FFF2-40B4-BE49-F238E27FC236}">
                <a16:creationId xmlns:a16="http://schemas.microsoft.com/office/drawing/2014/main" id="{87514D51-2EE4-4962-9B81-4D6DCAC6B003}"/>
              </a:ext>
            </a:extLst>
          </p:cNvPr>
          <p:cNvSpPr txBox="1">
            <a:spLocks/>
          </p:cNvSpPr>
          <p:nvPr/>
        </p:nvSpPr>
        <p:spPr>
          <a:xfrm>
            <a:off x="14129788" y="5432878"/>
            <a:ext cx="2532341" cy="569834"/>
          </a:xfrm>
          <a:prstGeom prst="rect">
            <a:avLst/>
          </a:prstGeom>
          <a:solidFill>
            <a:schemeClr val="accent2">
              <a:lumMod val="75000"/>
              <a:alpha val="7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Population</a:t>
            </a:r>
            <a:endParaRPr lang="zh-TW" altLang="en-US" b="1" dirty="0"/>
          </a:p>
        </p:txBody>
      </p:sp>
      <p:sp>
        <p:nvSpPr>
          <p:cNvPr id="28" name="文字版面配置區 48">
            <a:extLst>
              <a:ext uri="{FF2B5EF4-FFF2-40B4-BE49-F238E27FC236}">
                <a16:creationId xmlns:a16="http://schemas.microsoft.com/office/drawing/2014/main" id="{27689662-8CA8-495C-8CD4-079D8F4033EE}"/>
              </a:ext>
            </a:extLst>
          </p:cNvPr>
          <p:cNvSpPr txBox="1">
            <a:spLocks/>
          </p:cNvSpPr>
          <p:nvPr/>
        </p:nvSpPr>
        <p:spPr>
          <a:xfrm>
            <a:off x="11692371" y="6105165"/>
            <a:ext cx="2288523" cy="569834"/>
          </a:xfrm>
          <a:prstGeom prst="rect">
            <a:avLst/>
          </a:prstGeom>
          <a:solidFill>
            <a:srgbClr val="8CA8BA">
              <a:alpha val="70000"/>
            </a:srgb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Household</a:t>
            </a:r>
            <a:endParaRPr lang="zh-TW" altLang="en-US" dirty="0"/>
          </a:p>
        </p:txBody>
      </p:sp>
      <p:sp>
        <p:nvSpPr>
          <p:cNvPr id="30" name="文字版面配置區 50">
            <a:extLst>
              <a:ext uri="{FF2B5EF4-FFF2-40B4-BE49-F238E27FC236}">
                <a16:creationId xmlns:a16="http://schemas.microsoft.com/office/drawing/2014/main" id="{595AC03E-4236-45F2-B59F-EEA5BE2AC271}"/>
              </a:ext>
            </a:extLst>
          </p:cNvPr>
          <p:cNvSpPr txBox="1">
            <a:spLocks/>
          </p:cNvSpPr>
          <p:nvPr/>
        </p:nvSpPr>
        <p:spPr>
          <a:xfrm>
            <a:off x="14129788" y="6089973"/>
            <a:ext cx="2532340" cy="586584"/>
          </a:xfrm>
          <a:prstGeom prst="rect">
            <a:avLst/>
          </a:prstGeom>
          <a:solidFill>
            <a:srgbClr val="8CA8BA">
              <a:alpha val="69804"/>
            </a:srgb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Income</a:t>
            </a:r>
            <a:endParaRPr lang="zh-TW" altLang="en-US" b="1" dirty="0"/>
          </a:p>
        </p:txBody>
      </p:sp>
      <p:sp>
        <p:nvSpPr>
          <p:cNvPr id="31" name="文字版面配置區 50">
            <a:extLst>
              <a:ext uri="{FF2B5EF4-FFF2-40B4-BE49-F238E27FC236}">
                <a16:creationId xmlns:a16="http://schemas.microsoft.com/office/drawing/2014/main" id="{38307251-C5E9-4922-BBFD-7B7FEC2F9D24}"/>
              </a:ext>
            </a:extLst>
          </p:cNvPr>
          <p:cNvSpPr txBox="1">
            <a:spLocks/>
          </p:cNvSpPr>
          <p:nvPr/>
        </p:nvSpPr>
        <p:spPr>
          <a:xfrm>
            <a:off x="2435072" y="7328530"/>
            <a:ext cx="2167408" cy="918895"/>
          </a:xfrm>
          <a:prstGeom prst="rect">
            <a:avLst/>
          </a:prstGeom>
          <a:solidFill>
            <a:schemeClr val="accent4">
              <a:alpha val="7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Mortgage rate</a:t>
            </a:r>
            <a:endParaRPr lang="zh-TW" altLang="en-US" b="1" dirty="0"/>
          </a:p>
        </p:txBody>
      </p:sp>
      <p:sp>
        <p:nvSpPr>
          <p:cNvPr id="34" name="文字版面配置區 6">
            <a:extLst>
              <a:ext uri="{FF2B5EF4-FFF2-40B4-BE49-F238E27FC236}">
                <a16:creationId xmlns:a16="http://schemas.microsoft.com/office/drawing/2014/main" id="{510C2FE1-54A2-4B34-9557-ACC3405A2177}"/>
              </a:ext>
            </a:extLst>
          </p:cNvPr>
          <p:cNvSpPr txBox="1">
            <a:spLocks/>
          </p:cNvSpPr>
          <p:nvPr/>
        </p:nvSpPr>
        <p:spPr>
          <a:xfrm>
            <a:off x="4748726" y="7328663"/>
            <a:ext cx="1846901" cy="918895"/>
          </a:xfrm>
          <a:prstGeom prst="rect">
            <a:avLst/>
          </a:prstGeom>
          <a:solidFill>
            <a:schemeClr val="accent4">
              <a:lumMod val="50000"/>
              <a:alpha val="7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Kauffman</a:t>
            </a:r>
          </a:p>
          <a:p>
            <a:r>
              <a:rPr lang="en-US" altLang="zh-TW" b="1" dirty="0"/>
              <a:t>Index</a:t>
            </a:r>
          </a:p>
        </p:txBody>
      </p:sp>
      <p:sp>
        <p:nvSpPr>
          <p:cNvPr id="41" name="文字版面配置區 50">
            <a:extLst>
              <a:ext uri="{FF2B5EF4-FFF2-40B4-BE49-F238E27FC236}">
                <a16:creationId xmlns:a16="http://schemas.microsoft.com/office/drawing/2014/main" id="{7FE2A8E0-7392-4815-9AD9-3D78BB4AC45C}"/>
              </a:ext>
            </a:extLst>
          </p:cNvPr>
          <p:cNvSpPr txBox="1">
            <a:spLocks/>
          </p:cNvSpPr>
          <p:nvPr/>
        </p:nvSpPr>
        <p:spPr>
          <a:xfrm>
            <a:off x="11692371" y="5439809"/>
            <a:ext cx="2288523" cy="564026"/>
          </a:xfrm>
          <a:prstGeom prst="rect">
            <a:avLst/>
          </a:prstGeom>
          <a:solidFill>
            <a:schemeClr val="accent2">
              <a:lumMod val="75000"/>
              <a:alpha val="70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Median age</a:t>
            </a:r>
          </a:p>
        </p:txBody>
      </p:sp>
      <p:grpSp>
        <p:nvGrpSpPr>
          <p:cNvPr id="5" name="群組 4">
            <a:extLst>
              <a:ext uri="{FF2B5EF4-FFF2-40B4-BE49-F238E27FC236}">
                <a16:creationId xmlns:a16="http://schemas.microsoft.com/office/drawing/2014/main" id="{FCB38A5A-E3B1-478F-B2F2-666407EB39C5}"/>
              </a:ext>
            </a:extLst>
          </p:cNvPr>
          <p:cNvGrpSpPr/>
          <p:nvPr/>
        </p:nvGrpSpPr>
        <p:grpSpPr>
          <a:xfrm>
            <a:off x="2435072" y="3805611"/>
            <a:ext cx="4160556" cy="2104008"/>
            <a:chOff x="2435072" y="3805611"/>
            <a:chExt cx="4160556" cy="2104008"/>
          </a:xfrm>
        </p:grpSpPr>
        <p:grpSp>
          <p:nvGrpSpPr>
            <p:cNvPr id="3" name="群組 2">
              <a:extLst>
                <a:ext uri="{FF2B5EF4-FFF2-40B4-BE49-F238E27FC236}">
                  <a16:creationId xmlns:a16="http://schemas.microsoft.com/office/drawing/2014/main" id="{A13CDB30-7969-49C0-A0A4-E01806209647}"/>
                </a:ext>
              </a:extLst>
            </p:cNvPr>
            <p:cNvGrpSpPr/>
            <p:nvPr/>
          </p:nvGrpSpPr>
          <p:grpSpPr>
            <a:xfrm>
              <a:off x="2435072" y="3805611"/>
              <a:ext cx="4160556" cy="2104008"/>
              <a:chOff x="2581159" y="3824548"/>
              <a:chExt cx="4160556" cy="2104008"/>
            </a:xfrm>
            <a:solidFill>
              <a:schemeClr val="accent6"/>
            </a:solidFill>
          </p:grpSpPr>
          <p:sp>
            <p:nvSpPr>
              <p:cNvPr id="32" name="文字版面配置區 50">
                <a:extLst>
                  <a:ext uri="{FF2B5EF4-FFF2-40B4-BE49-F238E27FC236}">
                    <a16:creationId xmlns:a16="http://schemas.microsoft.com/office/drawing/2014/main" id="{7A776C98-A3CA-42E4-A1C6-65C34CFCE685}"/>
                  </a:ext>
                </a:extLst>
              </p:cNvPr>
              <p:cNvSpPr txBox="1">
                <a:spLocks/>
              </p:cNvSpPr>
              <p:nvPr/>
            </p:nvSpPr>
            <p:spPr>
              <a:xfrm>
                <a:off x="4512233" y="4455036"/>
                <a:ext cx="2229482" cy="519813"/>
              </a:xfrm>
              <a:prstGeom prst="rect">
                <a:avLst/>
              </a:prstGeom>
              <a:solidFill>
                <a:schemeClr val="accent3">
                  <a:lumMod val="75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Vacancy rate</a:t>
                </a:r>
                <a:endParaRPr lang="zh-TW" altLang="en-US" b="1" dirty="0"/>
              </a:p>
            </p:txBody>
          </p:sp>
          <p:sp>
            <p:nvSpPr>
              <p:cNvPr id="42" name="文字版面配置區 50">
                <a:extLst>
                  <a:ext uri="{FF2B5EF4-FFF2-40B4-BE49-F238E27FC236}">
                    <a16:creationId xmlns:a16="http://schemas.microsoft.com/office/drawing/2014/main" id="{32BDDC5C-85F8-4D33-9924-076E7673B21C}"/>
                  </a:ext>
                </a:extLst>
              </p:cNvPr>
              <p:cNvSpPr txBox="1">
                <a:spLocks/>
              </p:cNvSpPr>
              <p:nvPr/>
            </p:nvSpPr>
            <p:spPr>
              <a:xfrm>
                <a:off x="2581159" y="5087572"/>
                <a:ext cx="4160555" cy="840984"/>
              </a:xfrm>
              <a:prstGeom prst="rect">
                <a:avLst/>
              </a:prstGeom>
              <a:solidFill>
                <a:schemeClr val="accent2">
                  <a:lumMod val="75000"/>
                </a:schemeClr>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sz="2300" b="1" dirty="0"/>
                  <a:t>Rental price for multifamily units </a:t>
                </a:r>
              </a:p>
            </p:txBody>
          </p:sp>
          <p:sp>
            <p:nvSpPr>
              <p:cNvPr id="43" name="文字版面配置區 50">
                <a:extLst>
                  <a:ext uri="{FF2B5EF4-FFF2-40B4-BE49-F238E27FC236}">
                    <a16:creationId xmlns:a16="http://schemas.microsoft.com/office/drawing/2014/main" id="{61F6D3C1-16FD-4AC4-8C57-DF79EDA9F094}"/>
                  </a:ext>
                </a:extLst>
              </p:cNvPr>
              <p:cNvSpPr txBox="1">
                <a:spLocks/>
              </p:cNvSpPr>
              <p:nvPr/>
            </p:nvSpPr>
            <p:spPr>
              <a:xfrm>
                <a:off x="4512233" y="3824548"/>
                <a:ext cx="2229482" cy="536801"/>
              </a:xfrm>
              <a:prstGeom prst="rect">
                <a:avLst/>
              </a:prstGeom>
              <a:grp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Listing price</a:t>
                </a:r>
              </a:p>
            </p:txBody>
          </p:sp>
        </p:grpSp>
        <p:sp>
          <p:nvSpPr>
            <p:cNvPr id="45" name="文字版面配置區 50">
              <a:extLst>
                <a:ext uri="{FF2B5EF4-FFF2-40B4-BE49-F238E27FC236}">
                  <a16:creationId xmlns:a16="http://schemas.microsoft.com/office/drawing/2014/main" id="{BD230E9C-5B46-4C44-9057-4E7430252D0F}"/>
                </a:ext>
              </a:extLst>
            </p:cNvPr>
            <p:cNvSpPr txBox="1">
              <a:spLocks/>
            </p:cNvSpPr>
            <p:nvPr/>
          </p:nvSpPr>
          <p:spPr>
            <a:xfrm>
              <a:off x="2435073" y="3832298"/>
              <a:ext cx="1775076" cy="1123615"/>
            </a:xfrm>
            <a:prstGeom prst="rect">
              <a:avLst/>
            </a:prstGeom>
            <a:solidFill>
              <a:schemeClr val="accent6"/>
            </a:solidFill>
          </p:spPr>
          <p:txBody>
            <a:bodyPr vert="horz" lIns="91440" tIns="45720" rIns="91440" bIns="45720" rtlCol="0" anchor="ctr">
              <a:noAutofit/>
            </a:bodyPr>
            <a:lstStyle>
              <a:lvl1pPr marL="0" indent="0" algn="ctr" defTabSz="1371417" rtl="0" eaLnBrk="1" latinLnBrk="0" hangingPunct="1">
                <a:lnSpc>
                  <a:spcPct val="100000"/>
                </a:lnSpc>
                <a:spcBef>
                  <a:spcPts val="0"/>
                </a:spcBef>
                <a:buFontTx/>
                <a:buNone/>
                <a:defRPr sz="2400" kern="1200" baseline="0">
                  <a:solidFill>
                    <a:schemeClr val="bg1"/>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TW" b="1" dirty="0"/>
                <a:t>Listing price per </a:t>
              </a:r>
              <a:r>
                <a:rPr lang="en-US" altLang="zh-TW" b="1" dirty="0" err="1"/>
                <a:t>sqft</a:t>
              </a:r>
              <a:endParaRPr lang="en-US" altLang="zh-TW" b="1" dirty="0"/>
            </a:p>
          </p:txBody>
        </p:sp>
      </p:grpSp>
    </p:spTree>
    <p:extLst>
      <p:ext uri="{BB962C8B-B14F-4D97-AF65-F5344CB8AC3E}">
        <p14:creationId xmlns:p14="http://schemas.microsoft.com/office/powerpoint/2010/main" val="1471283545"/>
      </p:ext>
    </p:extLst>
  </p:cSld>
  <p:clrMapOvr>
    <a:masterClrMapping/>
  </p:clrMapOvr>
  <mc:AlternateContent xmlns:mc="http://schemas.openxmlformats.org/markup-compatibility/2006" xmlns:p14="http://schemas.microsoft.com/office/powerpoint/2010/main">
    <mc:Choice Requires="p14">
      <p:transition p14:dur="0" advTm="7703"/>
    </mc:Choice>
    <mc:Fallback xmlns="">
      <p:transition advTm="7703"/>
    </mc:Fallback>
  </mc:AlternateContent>
</p:sld>
</file>

<file path=ppt/theme/theme1.xml><?xml version="1.0" encoding="utf-8"?>
<a:theme xmlns:a="http://schemas.openxmlformats.org/drawingml/2006/main" name="Arcturus - Content - No Header">
  <a:themeElements>
    <a:clrScheme name="自訂 6">
      <a:dk1>
        <a:sysClr val="windowText" lastClr="000000"/>
      </a:dk1>
      <a:lt1>
        <a:sysClr val="window" lastClr="FFFFFF"/>
      </a:lt1>
      <a:dk2>
        <a:srgbClr val="373545"/>
      </a:dk2>
      <a:lt2>
        <a:srgbClr val="CEDBE6"/>
      </a:lt2>
      <a:accent1>
        <a:srgbClr val="AFBABB"/>
      </a:accent1>
      <a:accent2>
        <a:srgbClr val="97B9C5"/>
      </a:accent2>
      <a:accent3>
        <a:srgbClr val="B4CDD4"/>
      </a:accent3>
      <a:accent4>
        <a:srgbClr val="7A8C8E"/>
      </a:accent4>
      <a:accent5>
        <a:srgbClr val="85A5C1"/>
      </a:accent5>
      <a:accent6>
        <a:srgbClr val="A1C8CF"/>
      </a:accent6>
      <a:hlink>
        <a:srgbClr val="92BCB6"/>
      </a:hlink>
      <a:folHlink>
        <a:srgbClr val="9F6715"/>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Free Layout">
  <a:themeElements>
    <a:clrScheme name="自訂 6">
      <a:dk1>
        <a:sysClr val="windowText" lastClr="000000"/>
      </a:dk1>
      <a:lt1>
        <a:sysClr val="window" lastClr="FFFFFF"/>
      </a:lt1>
      <a:dk2>
        <a:srgbClr val="373545"/>
      </a:dk2>
      <a:lt2>
        <a:srgbClr val="CEDBE6"/>
      </a:lt2>
      <a:accent1>
        <a:srgbClr val="AFBABB"/>
      </a:accent1>
      <a:accent2>
        <a:srgbClr val="97B9C5"/>
      </a:accent2>
      <a:accent3>
        <a:srgbClr val="B4CDD4"/>
      </a:accent3>
      <a:accent4>
        <a:srgbClr val="7A8C8E"/>
      </a:accent4>
      <a:accent5>
        <a:srgbClr val="85A5C1"/>
      </a:accent5>
      <a:accent6>
        <a:srgbClr val="A1C8CF"/>
      </a:accent6>
      <a:hlink>
        <a:srgbClr val="92BCB6"/>
      </a:hlink>
      <a:folHlink>
        <a:srgbClr val="9F6715"/>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Colored Background">
  <a:themeElements>
    <a:clrScheme name="Arcturus Green">
      <a:dk1>
        <a:srgbClr val="3B3B3B"/>
      </a:dk1>
      <a:lt1>
        <a:sysClr val="window" lastClr="FFFFFF"/>
      </a:lt1>
      <a:dk2>
        <a:srgbClr val="556272"/>
      </a:dk2>
      <a:lt2>
        <a:srgbClr val="EEECE1"/>
      </a:lt2>
      <a:accent1>
        <a:srgbClr val="4ECDC4"/>
      </a:accent1>
      <a:accent2>
        <a:srgbClr val="34BAB0"/>
      </a:accent2>
      <a:accent3>
        <a:srgbClr val="2FA79E"/>
      </a:accent3>
      <a:accent4>
        <a:srgbClr val="289089"/>
      </a:accent4>
      <a:accent5>
        <a:srgbClr val="21756F"/>
      </a:accent5>
      <a:accent6>
        <a:srgbClr val="195B56"/>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ntent - Right Title">
  <a:themeElements>
    <a:clrScheme name="Arcturus Green">
      <a:dk1>
        <a:srgbClr val="3B3B3B"/>
      </a:dk1>
      <a:lt1>
        <a:sysClr val="window" lastClr="FFFFFF"/>
      </a:lt1>
      <a:dk2>
        <a:srgbClr val="556272"/>
      </a:dk2>
      <a:lt2>
        <a:srgbClr val="EEECE1"/>
      </a:lt2>
      <a:accent1>
        <a:srgbClr val="4ECDC4"/>
      </a:accent1>
      <a:accent2>
        <a:srgbClr val="34BAB0"/>
      </a:accent2>
      <a:accent3>
        <a:srgbClr val="2FA79E"/>
      </a:accent3>
      <a:accent4>
        <a:srgbClr val="289089"/>
      </a:accent4>
      <a:accent5>
        <a:srgbClr val="21756F"/>
      </a:accent5>
      <a:accent6>
        <a:srgbClr val="195B56"/>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10938</TotalTime>
  <Words>1408</Words>
  <Application>Microsoft Office PowerPoint</Application>
  <PresentationFormat>Custom</PresentationFormat>
  <Paragraphs>288</Paragraphs>
  <Slides>31</Slides>
  <Notes>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31</vt:i4>
      </vt:variant>
    </vt:vector>
  </HeadingPairs>
  <TitlesOfParts>
    <vt:vector size="47" baseType="lpstr">
      <vt:lpstr>ＭＳ Ｐゴシック</vt:lpstr>
      <vt:lpstr>新細明體</vt:lpstr>
      <vt:lpstr>AR ADGothicJP Medium</vt:lpstr>
      <vt:lpstr>Arial</vt:lpstr>
      <vt:lpstr>Average</vt:lpstr>
      <vt:lpstr>Calibri</vt:lpstr>
      <vt:lpstr>Route 159 SemiBold</vt:lpstr>
      <vt:lpstr>Spica Neue P</vt:lpstr>
      <vt:lpstr>Spica Neue P Light</vt:lpstr>
      <vt:lpstr>Ubuntu</vt:lpstr>
      <vt:lpstr>Ubuntu Medium</vt:lpstr>
      <vt:lpstr>Wingdings</vt:lpstr>
      <vt:lpstr>Arcturus - Content - No Header</vt:lpstr>
      <vt:lpstr>Arcturus - Free Layout</vt:lpstr>
      <vt:lpstr>Arcturus - Colored Background</vt:lpstr>
      <vt:lpstr>Arcturus - Content - Right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SELECTED FOR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ATTRACTS MIGRATION?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Steve Ronkowski</cp:lastModifiedBy>
  <cp:revision>580</cp:revision>
  <dcterms:created xsi:type="dcterms:W3CDTF">2015-08-02T15:43:04Z</dcterms:created>
  <dcterms:modified xsi:type="dcterms:W3CDTF">2019-06-07T00:58:50Z</dcterms:modified>
</cp:coreProperties>
</file>